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3"/>
  </p:notesMasterIdLst>
  <p:handoutMasterIdLst>
    <p:handoutMasterId r:id="rId64"/>
  </p:handoutMasterIdLst>
  <p:sldIdLst>
    <p:sldId id="584" r:id="rId2"/>
    <p:sldId id="585" r:id="rId3"/>
    <p:sldId id="586" r:id="rId4"/>
    <p:sldId id="587" r:id="rId5"/>
    <p:sldId id="588" r:id="rId6"/>
    <p:sldId id="589" r:id="rId7"/>
    <p:sldId id="590" r:id="rId8"/>
    <p:sldId id="591" r:id="rId9"/>
    <p:sldId id="592" r:id="rId10"/>
    <p:sldId id="593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3" r:id="rId50"/>
    <p:sldId id="632" r:id="rId51"/>
    <p:sldId id="634" r:id="rId52"/>
    <p:sldId id="635" r:id="rId53"/>
    <p:sldId id="636" r:id="rId54"/>
    <p:sldId id="637" r:id="rId55"/>
    <p:sldId id="638" r:id="rId56"/>
    <p:sldId id="639" r:id="rId57"/>
    <p:sldId id="640" r:id="rId58"/>
    <p:sldId id="641" r:id="rId59"/>
    <p:sldId id="642" r:id="rId60"/>
    <p:sldId id="643" r:id="rId61"/>
    <p:sldId id="644" r:id="rId62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2480" autoAdjust="0"/>
  </p:normalViewPr>
  <p:slideViewPr>
    <p:cSldViewPr snapToGrid="0">
      <p:cViewPr varScale="1">
        <p:scale>
          <a:sx n="63" d="100"/>
          <a:sy n="63" d="100"/>
        </p:scale>
        <p:origin x="1644" y="52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1A70C-5502-464B-9CB5-FFB2928D3A4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5ACFD-700E-4BBC-A62D-A2CC0EF83064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relocation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改變位址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12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1200" dirty="0">
                <a:ea typeface="ＭＳ Ｐゴシック" pitchFamily="34" charset="-128"/>
              </a:rPr>
              <a:t>–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generated by the CPU</a:t>
            </a:r>
            <a:r>
              <a:rPr lang="en-US" altLang="zh-TW" sz="1200" dirty="0">
                <a:ea typeface="ＭＳ Ｐゴシック" pitchFamily="34" charset="-128"/>
              </a:rPr>
              <a:t>;  also referred to as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   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+  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初始位址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= </a:t>
            </a:r>
            <a:r>
              <a:rPr lang="en-US" altLang="zh-TW" sz="1200" b="1" dirty="0" err="1">
                <a:solidFill>
                  <a:srgbClr val="3366FF"/>
                </a:solidFill>
                <a:ea typeface="ＭＳ Ｐゴシック" pitchFamily="34" charset="-128"/>
              </a:rPr>
              <a:t>phy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程式實際在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mem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位址   </a:t>
            </a:r>
            <a:endParaRPr lang="en-US" altLang="zh-TW" sz="1200" b="1" dirty="0">
              <a:solidFill>
                <a:srgbClr val="3366FF"/>
              </a:solidFill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6378A2-8156-48FE-8C7E-D65912CF101E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每個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routine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都是滿大一包包起來  呼叫的時候才下載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06D663-EFB4-463E-B29B-F6D4F4272FE2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放在硬碟這一包想辦法弄小一點   例如說 程式裡面有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1 2 3 4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subroutine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前面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Loading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是有到真的有呼叫到才下載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Dynamic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Linking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是真的有呼叫到才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Link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的動作也延後到貞的執行呼叫到才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403AE-EDD5-49DF-A576-7039BB3795C6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暫時搬出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disk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或反之     搬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mem&gt;disk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: swap out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搬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disk&gt;mem: swap in  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346AE-ED70-4760-9D80-7418C011C7BE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BF19A-0EA7-49B8-AE25-4C0AC3820033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有  配合前兩張的文字   一目瞭然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27AB4-FC0B-4C58-8D3E-40CCB1AF9E65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8-4 start   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切兩塊   </a:t>
            </a:r>
            <a:r>
              <a:rPr lang="zh-TW" altLang="en-US" sz="1200" dirty="0">
                <a:ea typeface="ＭＳ Ｐゴシック" pitchFamily="34" charset="-128"/>
              </a:rPr>
              <a:t>比較上面區塊</a:t>
            </a:r>
            <a:r>
              <a:rPr lang="en-US" altLang="zh-TW" sz="1200" dirty="0">
                <a:ea typeface="ＭＳ Ｐゴシック" pitchFamily="34" charset="-128"/>
              </a:rPr>
              <a:t>OS</a:t>
            </a:r>
            <a:r>
              <a:rPr lang="zh-TW" altLang="en-US" sz="1200" dirty="0">
                <a:ea typeface="ＭＳ Ｐゴシック" pitchFamily="34" charset="-128"/>
              </a:rPr>
              <a:t>用的  下面區塊給使用者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CEBA8-8035-4D9D-8806-D5A01FB82504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logical address must be less than the limit register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    符合的話 加上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reloc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變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phy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addr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= mem     else Error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CCDC6-2270-40BE-A9A8-0F6C2F99B2C0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&gt;   mem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先切成兩塊  上給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下給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user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 下方區塊再切成多塊   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Multi part  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這個圖是說  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8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先執行結束空出空間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後面的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再塞進去</a:t>
            </a:r>
            <a:endParaRPr lang="en-US" altLang="zh-TW" sz="1200" dirty="0">
              <a:solidFill>
                <a:srgbClr val="FF0000"/>
              </a:solidFill>
              <a:latin typeface="Times New Roman" pitchFamily="18" charset="0"/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所以執行久了會有很多大大小小的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Hole</a:t>
            </a:r>
            <a:endParaRPr lang="en-US" altLang="zh-TW" sz="12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C5F986-267C-405D-86CC-3DCE91390B2D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ok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5354E-B421-4DA1-920A-3276B7B7FBEF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Swapping :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記憶體裡面已經有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可能滿了  還想把另個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般入  就要搬出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 搬進新的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   Contig Mem All: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時  優先分配連續的空間   但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ch9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介紹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virtual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技術 就可以不連在一起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  :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分配連續的空間  不同的連續空間之間可能有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零碎的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空閒的空間  加起來總空間可能可以在塞一個新的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但因為不連續所以沒辦法   因為程式一定要分配一起的大空間     所以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Paging: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程式接成固定大小的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記憶體也切成固定大小的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塞一個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程式執行的時候要找在哪個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所以要有對照表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放在第幾個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Segement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但是切成固定大小的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比較沒有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概念  也就是程式有分不同的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subroutine procedure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可能大小分別不同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所以依照不同的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區塊接分不同大小  就是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segement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大小可以不一定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F67F82-3C54-4DE4-B41C-C5921617F83E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塞進程式之後   如果有殘餘的小空位 就叫做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Fragmentation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如果發現所有的小片段的空間加起來夠再放一個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但是因為不連續所以不能放進去  可以用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compaction</a:t>
            </a:r>
          </a:p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external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是沒被分配給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的空間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internal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是有分配給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本身內部的小空閒空間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!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別人不能用       最後一句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是說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本身要做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資料使用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做緩衝 而不是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這樣子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OSbuffer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是固定位置範圍  程式就可以被搬來搬去  但是一樣都使用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 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沒影響   否則對某個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的位址做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程式被搬走之後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對於那個位址就沒辦法繼續了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C1C5F-0990-46E1-B5E0-28F072C78D64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ＭＳ Ｐゴシック" pitchFamily="34" charset="-128"/>
              </a:rPr>
              <a:t>8-5  </a:t>
            </a:r>
            <a:r>
              <a:rPr lang="zh-TW" altLang="en-US" sz="1200" dirty="0">
                <a:ea typeface="ＭＳ Ｐゴシック" pitchFamily="34" charset="-128"/>
              </a:rPr>
              <a:t>要連續夠大的空間才能分配給</a:t>
            </a:r>
            <a:r>
              <a:rPr lang="en-US" altLang="zh-TW" sz="1200" dirty="0">
                <a:ea typeface="ＭＳ Ｐゴシック" pitchFamily="34" charset="-128"/>
              </a:rPr>
              <a:t>proc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不方便  所以有了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paging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改善更好用  不需要連續  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 size(</a:t>
            </a:r>
            <a:r>
              <a:rPr lang="en-US" altLang="zh-TW" sz="1200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)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和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 size(logical)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會相同      一個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給一個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    多少給多少  但是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不用連在一起  而且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不需要連續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所以要有對照表  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程式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記憶體       最後一點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internal frag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sz="1200" dirty="0">
                <a:ea typeface="ＭＳ Ｐゴシック" pitchFamily="34" charset="-128"/>
              </a:rPr>
              <a:t>因程式都用</a:t>
            </a:r>
            <a:r>
              <a:rPr lang="en-US" altLang="zh-TW" sz="1200" dirty="0">
                <a:ea typeface="ＭＳ Ｐゴシック" pitchFamily="34" charset="-128"/>
              </a:rPr>
              <a:t>page</a:t>
            </a:r>
            <a:r>
              <a:rPr lang="zh-TW" altLang="en-US" sz="1200" dirty="0">
                <a:ea typeface="ＭＳ Ｐゴシック" pitchFamily="34" charset="-128"/>
              </a:rPr>
              <a:t>固定大小表示   所以很容易有</a:t>
            </a:r>
            <a:r>
              <a:rPr lang="en-US" altLang="zh-TW" sz="1200" dirty="0">
                <a:ea typeface="ＭＳ Ｐゴシック" pitchFamily="34" charset="-128"/>
              </a:rPr>
              <a:t>inter frag   ex</a:t>
            </a:r>
            <a:r>
              <a:rPr lang="zh-TW" altLang="en-US" sz="1200" dirty="0">
                <a:ea typeface="ＭＳ Ｐゴシック" pitchFamily="34" charset="-128"/>
              </a:rPr>
              <a:t> 要用</a:t>
            </a:r>
            <a:r>
              <a:rPr lang="en-US" altLang="zh-TW" sz="1200" dirty="0">
                <a:ea typeface="ＭＳ Ｐゴシック" pitchFamily="34" charset="-128"/>
              </a:rPr>
              <a:t>4.5</a:t>
            </a:r>
            <a:r>
              <a:rPr lang="zh-TW" altLang="en-US" sz="1200" dirty="0">
                <a:ea typeface="ＭＳ Ｐゴシック" pitchFamily="34" charset="-128"/>
              </a:rPr>
              <a:t>個</a:t>
            </a:r>
            <a:r>
              <a:rPr lang="en-US" altLang="zh-TW" sz="1200" dirty="0">
                <a:ea typeface="ＭＳ Ｐゴシック" pitchFamily="34" charset="-128"/>
              </a:rPr>
              <a:t>frame</a:t>
            </a:r>
            <a:r>
              <a:rPr lang="zh-TW" altLang="en-US" sz="1200" dirty="0">
                <a:ea typeface="ＭＳ Ｐゴシック" pitchFamily="34" charset="-128"/>
              </a:rPr>
              <a:t> 還是要用 </a:t>
            </a:r>
            <a:r>
              <a:rPr lang="en-US" altLang="zh-TW" sz="1200" dirty="0">
                <a:ea typeface="ＭＳ Ｐゴシック" pitchFamily="34" charset="-128"/>
              </a:rPr>
              <a:t>5</a:t>
            </a:r>
            <a:r>
              <a:rPr lang="zh-TW" altLang="en-US" sz="1200" dirty="0">
                <a:ea typeface="ＭＳ Ｐゴシック" pitchFamily="34" charset="-128"/>
              </a:rPr>
              <a:t>整數個</a:t>
            </a:r>
            <a:r>
              <a:rPr lang="en-US" altLang="zh-TW" sz="1200" dirty="0">
                <a:ea typeface="ＭＳ Ｐゴシック" pitchFamily="34" charset="-128"/>
              </a:rPr>
              <a:t>frame   0.5</a:t>
            </a:r>
            <a:r>
              <a:rPr lang="zh-TW" altLang="en-US" sz="1200" dirty="0">
                <a:ea typeface="ＭＳ Ｐゴシック" pitchFamily="34" charset="-128"/>
              </a:rPr>
              <a:t>就是</a:t>
            </a:r>
            <a:r>
              <a:rPr lang="en-US" altLang="zh-TW" sz="1200" dirty="0">
                <a:ea typeface="ＭＳ Ｐゴシック" pitchFamily="34" charset="-128"/>
              </a:rPr>
              <a:t>inter 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BD755-C53F-43AA-97FD-8A71BFFA9D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9FBE8-4ED5-4E46-A3E1-1C05401EA542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+  offset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 經過前面的講解   一目了然    下面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圖就是第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擺在第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9A944-51CE-4C22-AFF3-E669EBE196D2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&gt;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:  0&gt;1   1&gt;4  2&gt;3  3&gt;7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就轉換表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8-5 end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25B01A-E3C8-470A-B135-01728894AA15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8EA8A-CCB6-4CA9-BDFB-40CB3FE3FF57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977A61-BE41-4D62-9775-F9F4EF29D42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scheme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  計畫；方案；組合，配合</a:t>
            </a: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F9D2-1978-425A-B30D-CDF4793AB828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72CFCE-991F-4BAE-BB58-AC79A4D60207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98E5-8F7F-48EF-83D2-F125525077C2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215B3-04AA-4FF6-AD0C-7A5D9F9F3D6F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EDBBD-81C0-42C9-BD13-AA9728977447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83876-8CEB-4C1F-9359-EB07BEFAC421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3B3EA-0B74-439A-8D2C-415EC9ECD728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6576E-7398-4545-8B1B-B6657726079F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44CE2-A13A-437C-8DCA-A534302BD8BF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FD338-EBA5-4657-A65E-49E1824C930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58CE1-1C8F-46DC-AD74-1B13ECEE9CF4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3249D-75C0-47F3-85F0-9C44289FCF93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FBF9B-208B-4501-A5A9-B60FEB2E7EE7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DEC4A8-7A82-40FC-BB83-F101B1E12AD4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073C16-0CF2-4351-8544-58A4B050B78C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603B2-33A8-4A76-82C6-39CC24E8719B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7DAC3A-1A02-4CE5-AC0E-5691DD9C78F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C2D28-4DA9-40B5-9417-0A4C9CD2B6D2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1D901-C1E4-4401-939C-EB6DC694CB6D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B2B77-7407-4AD4-B67B-1A38326AD81F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835AD0-FDA8-46D5-A84E-D4B00377CC93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9D548-8134-4F35-92D3-76D176C714EC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C2BD66-97E7-4E17-9599-F859BA1E4D54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EB68FF-C213-4B29-BE33-A976ABE9307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13F8C5-8651-47C8-85CE-DE2452AB9993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91FCC1-82A7-4102-8DC7-34401D86248B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BB059-BF2B-4252-9BD6-578388A92042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40959C-BFF4-4813-8824-8B7B32473546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87FE9-9529-4D29-A1C5-F301EF4B46AF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3A627F-5B0D-49DD-BBBC-36C63A8ED060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6DD05-3F25-4CEE-BF24-F9BDF6253D73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F12FB2-C982-47E6-A707-774598A591D1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C782AC-F00D-459C-A9D8-7A8992028AA0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6543A-F83E-4BCB-8D8F-85208BB53E0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F518E1-0E07-4D9F-ACA1-EF92364B6D38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DB3EE-3C27-47E4-9854-1317386905D5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0" lang="zh-TW" altLang="en-US" sz="1200" dirty="0">
                <a:solidFill>
                  <a:srgbClr val="00B0F0"/>
                </a:solidFill>
                <a:ea typeface="ＭＳ Ｐゴシック" pitchFamily="34" charset="-128"/>
              </a:rPr>
              <a:t>綁定</a:t>
            </a:r>
            <a:r>
              <a:rPr kumimoji="0" lang="en-US" altLang="zh-TW" sz="1200" dirty="0">
                <a:solidFill>
                  <a:srgbClr val="00B0F0"/>
                </a:solidFill>
                <a:ea typeface="ＭＳ Ｐゴシック" pitchFamily="34" charset="-128"/>
              </a:rPr>
              <a:t>instructions</a:t>
            </a:r>
            <a:r>
              <a:rPr kumimoji="0" lang="en-US" altLang="zh-TW" sz="1200" dirty="0">
                <a:ea typeface="ＭＳ Ｐゴシック" pitchFamily="34" charset="-128"/>
              </a:rPr>
              <a:t> and </a:t>
            </a:r>
            <a:r>
              <a:rPr kumimoji="0" lang="en-US" altLang="zh-TW" sz="1200" dirty="0">
                <a:solidFill>
                  <a:srgbClr val="00B0F0"/>
                </a:solidFill>
                <a:ea typeface="ＭＳ Ｐゴシック" pitchFamily="34" charset="-128"/>
              </a:rPr>
              <a:t>data</a:t>
            </a:r>
            <a:r>
              <a:rPr kumimoji="0" lang="en-US" altLang="zh-TW" sz="1200" dirty="0">
                <a:ea typeface="ＭＳ Ｐゴシック" pitchFamily="34" charset="-128"/>
              </a:rPr>
              <a:t> </a:t>
            </a:r>
            <a:r>
              <a:rPr kumimoji="0" lang="zh-TW" altLang="en-US" sz="1200" dirty="0">
                <a:ea typeface="ＭＳ Ｐゴシック" pitchFamily="34" charset="-128"/>
              </a:rPr>
              <a:t>在</a:t>
            </a:r>
            <a:r>
              <a:rPr kumimoji="0" lang="en-US" altLang="zh-TW" sz="1200" dirty="0">
                <a:ea typeface="ＭＳ Ｐゴシック" pitchFamily="34" charset="-128"/>
              </a:rPr>
              <a:t> memory </a:t>
            </a:r>
            <a:r>
              <a:rPr kumimoji="0" lang="zh-TW" altLang="en-US" sz="1200" dirty="0">
                <a:ea typeface="ＭＳ Ｐゴシック" pitchFamily="34" charset="-128"/>
              </a:rPr>
              <a:t>的</a:t>
            </a:r>
            <a:r>
              <a:rPr kumimoji="0" lang="en-US" altLang="zh-TW" sz="1200" dirty="0">
                <a:ea typeface="ＭＳ Ｐゴシック" pitchFamily="34" charset="-128"/>
              </a:rPr>
              <a:t>addresses </a:t>
            </a:r>
            <a:r>
              <a:rPr kumimoji="0" lang="zh-TW" altLang="en-US" sz="1200" dirty="0">
                <a:ea typeface="ＭＳ Ｐゴシック" pitchFamily="34" charset="-128"/>
              </a:rPr>
              <a:t>        第一點  寫高階語言</a:t>
            </a:r>
            <a:r>
              <a:rPr kumimoji="0" lang="en-US" altLang="zh-TW" sz="1200" dirty="0">
                <a:ea typeface="ＭＳ Ｐゴシック" pitchFamily="34" charset="-128"/>
              </a:rPr>
              <a:t>&gt;compiler  </a:t>
            </a:r>
            <a:r>
              <a:rPr kumimoji="0" lang="zh-TW" altLang="en-US" sz="1200" dirty="0">
                <a:ea typeface="ＭＳ Ｐゴシック" pitchFamily="34" charset="-128"/>
              </a:rPr>
              <a:t>組合語言</a:t>
            </a:r>
            <a:r>
              <a:rPr kumimoji="0" lang="en-US" altLang="zh-TW" sz="1200" dirty="0">
                <a:ea typeface="ＭＳ Ｐゴシック" pitchFamily="34" charset="-128"/>
              </a:rPr>
              <a:t>&gt;assembler </a:t>
            </a:r>
            <a:r>
              <a:rPr kumimoji="0" lang="zh-TW" altLang="en-US" sz="1200" dirty="0">
                <a:ea typeface="ＭＳ Ｐゴシック" pitchFamily="34" charset="-128"/>
              </a:rPr>
              <a:t>有個指令</a:t>
            </a:r>
            <a:r>
              <a:rPr kumimoji="0" lang="en-US" altLang="zh-TW" sz="1200" dirty="0">
                <a:ea typeface="ＭＳ Ｐゴシック" pitchFamily="34" charset="-128"/>
              </a:rPr>
              <a:t>org</a:t>
            </a:r>
            <a:r>
              <a:rPr kumimoji="0" lang="zh-TW" altLang="en-US" sz="1200" dirty="0">
                <a:ea typeface="ＭＳ Ｐゴシック" pitchFamily="34" charset="-128"/>
              </a:rPr>
              <a:t>可以指定開始位置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BA696B-8E31-48BE-87D4-07D094FE5BC9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63BC9A-FF37-48B7-8F2A-49392BC5510C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D75F42-FA88-4E45-A67E-6EF7A8675D89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這三個對應前面的三個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絕對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load: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相對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exe: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動態       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module: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模組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D47EA-53CF-4624-B8A5-B995DEBC6088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CPU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也要產生一些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去抓程式的位置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&gt;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compile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時如果不使用絕對位置 起始位置通常給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0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然後假設程式抓中間的資料距離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0 2000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就是虛擬位置   程式實際執行放在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10000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那時寄資料位置就是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10000+2000  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如果用絕對位置   則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和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>
                <a:latin typeface="Times New Roman" pitchFamily="18" charset="0"/>
                <a:ea typeface="ＭＳ Ｐゴシック" pitchFamily="34" charset="-128"/>
              </a:rPr>
              <a:t>會相同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092218-3AB9-4E7D-9B5A-351A3CF2FC7E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8.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800" dirty="0">
                <a:ea typeface="ＭＳ Ｐゴシック" pitchFamily="34" charset="-128"/>
              </a:rPr>
              <a:t>Chapter 8: </a:t>
            </a:r>
            <a:br>
              <a:rPr lang="en-US" altLang="zh-TW" sz="4800" dirty="0">
                <a:ea typeface="ＭＳ Ｐゴシック" pitchFamily="34" charset="-128"/>
              </a:rPr>
            </a:br>
            <a:r>
              <a:rPr lang="en-US" altLang="zh-TW" sz="4800" dirty="0">
                <a:ea typeface="ＭＳ Ｐゴシック" pitchFamily="34" charset="-128"/>
              </a:rPr>
              <a:t>Memory-Management Strategies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4260" y="-110362"/>
            <a:ext cx="8606659" cy="84455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Dynamic relocation using a relocation register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25538"/>
            <a:ext cx="6757988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531475" y="493460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526219" y="2627588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Loading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4" y="854075"/>
            <a:ext cx="796766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Routine is not loaded until it is called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Better memory-space utilization;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unused routine is never loaded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     簡言之  呼叫到的時候才下載進來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例如錯誤處理相關程式碼  如果整個程式執行過程沒出錯  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近來就有點浪費  不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比較省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Useful when large amounts of code are needed to handle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infrequently occurring cases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No special support from the operating system is required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但是會多出請求載入的時間  所以可能會比較慢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IO</a:t>
            </a:r>
            <a:r>
              <a:rPr lang="zh-TW" altLang="en-US" sz="2800" dirty="0">
                <a:ea typeface="ＭＳ Ｐゴシック" pitchFamily="34" charset="-128"/>
              </a:rPr>
              <a:t>是最慢的時間     </a:t>
            </a:r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Monotype Sorts" pitchFamily="2" charset="2"/>
              <a:buNone/>
            </a:pPr>
            <a:endParaRPr lang="en-US" altLang="zh-TW" sz="2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Linking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319" y="1144588"/>
            <a:ext cx="7983537" cy="4341812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Linking postponed until execution time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用</a:t>
            </a:r>
            <a:r>
              <a:rPr lang="en-US" altLang="zh-TW" sz="2800" dirty="0">
                <a:ea typeface="ＭＳ Ｐゴシック" pitchFamily="34" charset="-128"/>
              </a:rPr>
              <a:t>Small piece of code,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stub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,</a:t>
            </a:r>
            <a:r>
              <a:rPr lang="en-US" altLang="zh-TW" sz="2800" dirty="0">
                <a:ea typeface="ＭＳ Ｐゴシック" pitchFamily="34" charset="-128"/>
              </a:rPr>
              <a:t> used to locate the appropriate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memory-resident library routine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Stub replaces itself with the address of the routine, and executes the routine  </a:t>
            </a:r>
            <a:r>
              <a:rPr lang="zh-TW" altLang="en-US" sz="2800" dirty="0">
                <a:ea typeface="ＭＳ Ｐゴシック" pitchFamily="34" charset="-128"/>
              </a:rPr>
              <a:t>不用把</a:t>
            </a:r>
            <a:r>
              <a:rPr lang="en-US" altLang="zh-TW" sz="2800" dirty="0">
                <a:ea typeface="ＭＳ Ｐゴシック" pitchFamily="34" charset="-128"/>
              </a:rPr>
              <a:t>routine</a:t>
            </a:r>
            <a:r>
              <a:rPr lang="zh-TW" altLang="en-US" sz="2800" dirty="0">
                <a:ea typeface="ＭＳ Ｐゴシック" pitchFamily="34" charset="-128"/>
              </a:rPr>
              <a:t>包進程式本身   執行到再切換位址到常住在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的那包就行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Operating system needed to check if routine is in processes’ memory address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Dynamic linking is particularly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useful for libraries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also known as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shared libraries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2" y="957092"/>
            <a:ext cx="822434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 process can be swapped temporarily out of memory to a backing store, and then brought back into memory for continued execution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Backing store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fast disk large enough </a:t>
            </a:r>
            <a:r>
              <a:rPr lang="en-US" altLang="zh-TW" sz="2800" dirty="0">
                <a:ea typeface="ＭＳ Ｐゴシック" pitchFamily="34" charset="-128"/>
              </a:rPr>
              <a:t>to accommodate copies of all memory images for all users; must provide direct access to these memory images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Roll out, roll in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swapping variant used for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priority-based scheduling algorithms</a:t>
            </a:r>
            <a:r>
              <a:rPr lang="en-US" altLang="zh-TW" sz="2800" dirty="0">
                <a:ea typeface="ＭＳ Ｐゴシック" pitchFamily="34" charset="-128"/>
              </a:rPr>
              <a:t>; 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lower-priority process is swapped out so higher-priority process can be loaded and executed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806608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Major part of swap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transfer time</a:t>
            </a:r>
            <a:r>
              <a:rPr lang="en-US" altLang="zh-TW" sz="2800" dirty="0">
                <a:ea typeface="ＭＳ Ｐゴシック" pitchFamily="34" charset="-128"/>
              </a:rPr>
              <a:t>; total transfer time is directly proportional to the amount of memory swapped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Modified versions of swapping are found on many systems (i.e., UNIX, Linux, and Windows)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maintains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ready queue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of ready-to-run processes </a:t>
            </a:r>
            <a:r>
              <a:rPr lang="en-US" altLang="zh-TW" sz="2800" dirty="0">
                <a:ea typeface="ＭＳ Ｐゴシック" pitchFamily="34" charset="-128"/>
              </a:rPr>
              <a:t>which have memory images on disk</a:t>
            </a:r>
            <a:r>
              <a:rPr lang="zh-TW" altLang="en-US" sz="2800" dirty="0">
                <a:ea typeface="ＭＳ Ｐゴシック" pitchFamily="34" charset="-128"/>
              </a:rPr>
              <a:t>  以利要執行時再搬回來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Schematic View of Swapping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174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2041" y="1207448"/>
            <a:ext cx="6791435" cy="506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Contiguous Allocation</a:t>
            </a:r>
            <a:r>
              <a:rPr lang="zh-TW" altLang="en-US" dirty="0">
                <a:ea typeface="ＭＳ Ｐゴシック" pitchFamily="34" charset="-128"/>
              </a:rPr>
              <a:t>連續記憶體</a:t>
            </a:r>
            <a:endParaRPr lang="en-US" altLang="zh-TW" dirty="0">
              <a:ea typeface="ＭＳ Ｐゴシック" pitchFamily="34" charset="-128"/>
            </a:endParaRP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862013"/>
            <a:ext cx="8081963" cy="451167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Main memory usually </a:t>
            </a:r>
            <a:r>
              <a:rPr lang="en-US" altLang="zh-TW" dirty="0">
                <a:ea typeface="ＭＳ Ｐゴシック" pitchFamily="34" charset="-128"/>
              </a:rPr>
              <a:t>divides</a:t>
            </a:r>
            <a:r>
              <a:rPr lang="en-US" altLang="zh-TW" sz="2400" dirty="0">
                <a:ea typeface="ＭＳ Ｐゴシック" pitchFamily="34" charset="-128"/>
              </a:rPr>
              <a:t> into two partitions: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Resident operating system</a:t>
            </a:r>
            <a:r>
              <a:rPr lang="en-US" altLang="zh-TW" sz="2400" dirty="0">
                <a:ea typeface="ＭＳ Ｐゴシック" pitchFamily="34" charset="-128"/>
              </a:rPr>
              <a:t>, usually held in low memory with interrupt vector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processes</a:t>
            </a:r>
            <a:r>
              <a:rPr lang="en-US" altLang="zh-TW" sz="2400" dirty="0">
                <a:ea typeface="ＭＳ Ｐゴシック" pitchFamily="34" charset="-128"/>
              </a:rPr>
              <a:t> then held in high memory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Relocation registers </a:t>
            </a:r>
            <a:r>
              <a:rPr lang="en-US" altLang="zh-TW" sz="2400" dirty="0">
                <a:ea typeface="ＭＳ Ｐゴシック" pitchFamily="34" charset="-128"/>
              </a:rPr>
              <a:t>used to protect user processes from each other, and from changing operating-system code and data  </a:t>
            </a:r>
            <a:r>
              <a:rPr lang="zh-TW" altLang="en-US" sz="2400" dirty="0">
                <a:ea typeface="ＭＳ Ｐゴシック" pitchFamily="34" charset="-128"/>
              </a:rPr>
              <a:t>保護防止互相竄改  和改到</a:t>
            </a:r>
            <a:r>
              <a:rPr lang="en-US" altLang="zh-TW" sz="2400" dirty="0">
                <a:ea typeface="ＭＳ Ｐゴシック" pitchFamily="34" charset="-128"/>
              </a:rPr>
              <a:t>OS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register </a:t>
            </a:r>
            <a:r>
              <a:rPr lang="en-US" altLang="zh-TW" sz="2400" dirty="0">
                <a:ea typeface="ＭＳ Ｐゴシック" pitchFamily="34" charset="-128"/>
              </a:rPr>
              <a:t>contains value of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smallest physical</a:t>
            </a:r>
            <a:r>
              <a:rPr lang="en-US" altLang="zh-TW" sz="2400" dirty="0">
                <a:ea typeface="ＭＳ Ｐゴシック" pitchFamily="34" charset="-128"/>
              </a:rPr>
              <a:t> address</a:t>
            </a:r>
            <a:r>
              <a:rPr lang="zh-TW" altLang="en-US" sz="2400" dirty="0">
                <a:ea typeface="ＭＳ Ｐゴシック" pitchFamily="34" charset="-128"/>
              </a:rPr>
              <a:t> 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Limit register</a:t>
            </a:r>
            <a:r>
              <a:rPr lang="en-US" altLang="zh-TW" sz="2400" dirty="0">
                <a:ea typeface="ＭＳ Ｐゴシック" pitchFamily="34" charset="-128"/>
              </a:rPr>
              <a:t> contains range of logical addresses – each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must be less than the limit register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MMU maps logical address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dynamically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6209" y="183217"/>
            <a:ext cx="9710104" cy="576262"/>
          </a:xfrm>
        </p:spPr>
        <p:txBody>
          <a:bodyPr/>
          <a:lstStyle/>
          <a:p>
            <a:pPr eaLnBrk="1" hangingPunct="1"/>
            <a:r>
              <a:rPr lang="en-US" altLang="zh-TW" sz="2800" dirty="0">
                <a:ea typeface="ＭＳ Ｐゴシック" pitchFamily="34" charset="-128"/>
              </a:rPr>
              <a:t>Hardware Support for Relocation and Limit Registers</a:t>
            </a:r>
          </a:p>
        </p:txBody>
      </p:sp>
      <p:pic>
        <p:nvPicPr>
          <p:cNvPr id="19459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8850" y="1709738"/>
            <a:ext cx="7612063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671846" y="1529255"/>
            <a:ext cx="1587063" cy="10017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774730" y="1545020"/>
            <a:ext cx="1576553" cy="93016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Contiguous Allocation (Cont)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1019175"/>
            <a:ext cx="7966075" cy="2605088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Hole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洞</a:t>
            </a:r>
            <a:r>
              <a:rPr lang="en-US" altLang="zh-TW" sz="2400" dirty="0">
                <a:ea typeface="ＭＳ Ｐゴシック" pitchFamily="34" charset="-128"/>
              </a:rPr>
              <a:t> – block of available memory; holes of various size are scattered</a:t>
            </a:r>
            <a:r>
              <a:rPr lang="zh-TW" altLang="en-US" sz="2400" dirty="0">
                <a:ea typeface="ＭＳ Ｐゴシック" pitchFamily="34" charset="-128"/>
              </a:rPr>
              <a:t>分散</a:t>
            </a:r>
            <a:r>
              <a:rPr lang="en-US" altLang="zh-TW" sz="2400" dirty="0">
                <a:ea typeface="ＭＳ Ｐゴシック" pitchFamily="34" charset="-128"/>
              </a:rPr>
              <a:t> throughout memory  </a:t>
            </a:r>
            <a:r>
              <a:rPr lang="zh-TW" altLang="en-US" sz="2400" dirty="0">
                <a:ea typeface="ＭＳ Ｐゴシック" pitchFamily="34" charset="-128"/>
              </a:rPr>
              <a:t>連續的記憶體沒有被使用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When a process arrives, it is allocated memory from a hole large enough to accommodate it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Operating system maintains information about: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a) allocated partitions    b) free partitions (hole)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7193280" y="4772025"/>
            <a:ext cx="6629400" cy="2133600"/>
            <a:chOff x="1320800" y="4249738"/>
            <a:chExt cx="6629400" cy="2133600"/>
          </a:xfrm>
        </p:grpSpPr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13208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>
              <a:off x="13208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13208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13208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16256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13208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0" name="Text Box 10"/>
            <p:cNvSpPr txBox="1">
              <a:spLocks noChangeArrowheads="1"/>
            </p:cNvSpPr>
            <p:nvPr/>
          </p:nvSpPr>
          <p:spPr bwMode="auto">
            <a:xfrm>
              <a:off x="1320800" y="53768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8</a:t>
              </a:r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13208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68" name="Rectangle 14"/>
            <p:cNvSpPr>
              <a:spLocks noChangeArrowheads="1"/>
            </p:cNvSpPr>
            <p:nvPr/>
          </p:nvSpPr>
          <p:spPr bwMode="auto">
            <a:xfrm>
              <a:off x="31496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93" name="Line 15"/>
            <p:cNvSpPr>
              <a:spLocks noChangeShapeType="1"/>
            </p:cNvSpPr>
            <p:nvPr/>
          </p:nvSpPr>
          <p:spPr bwMode="auto">
            <a:xfrm>
              <a:off x="31496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4" name="Line 16"/>
            <p:cNvSpPr>
              <a:spLocks noChangeShapeType="1"/>
            </p:cNvSpPr>
            <p:nvPr/>
          </p:nvSpPr>
          <p:spPr bwMode="auto">
            <a:xfrm>
              <a:off x="31496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5" name="Line 17"/>
            <p:cNvSpPr>
              <a:spLocks noChangeShapeType="1"/>
            </p:cNvSpPr>
            <p:nvPr/>
          </p:nvSpPr>
          <p:spPr bwMode="auto">
            <a:xfrm>
              <a:off x="31496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6" name="Text Box 18"/>
            <p:cNvSpPr txBox="1">
              <a:spLocks noChangeArrowheads="1"/>
            </p:cNvSpPr>
            <p:nvPr/>
          </p:nvSpPr>
          <p:spPr bwMode="auto">
            <a:xfrm>
              <a:off x="34544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97" name="Text Box 19"/>
            <p:cNvSpPr txBox="1">
              <a:spLocks noChangeArrowheads="1"/>
            </p:cNvSpPr>
            <p:nvPr/>
          </p:nvSpPr>
          <p:spPr bwMode="auto">
            <a:xfrm>
              <a:off x="31496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8" name="Text Box 21"/>
            <p:cNvSpPr txBox="1">
              <a:spLocks noChangeArrowheads="1"/>
            </p:cNvSpPr>
            <p:nvPr/>
          </p:nvSpPr>
          <p:spPr bwMode="auto">
            <a:xfrm>
              <a:off x="31496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75" name="Rectangle 23"/>
            <p:cNvSpPr>
              <a:spLocks noChangeArrowheads="1"/>
            </p:cNvSpPr>
            <p:nvPr/>
          </p:nvSpPr>
          <p:spPr bwMode="auto">
            <a:xfrm>
              <a:off x="49784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0" name="Line 24"/>
            <p:cNvSpPr>
              <a:spLocks noChangeShapeType="1"/>
            </p:cNvSpPr>
            <p:nvPr/>
          </p:nvSpPr>
          <p:spPr bwMode="auto">
            <a:xfrm>
              <a:off x="49784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1" name="Line 25"/>
            <p:cNvSpPr>
              <a:spLocks noChangeShapeType="1"/>
            </p:cNvSpPr>
            <p:nvPr/>
          </p:nvSpPr>
          <p:spPr bwMode="auto">
            <a:xfrm>
              <a:off x="49784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2" name="Line 26"/>
            <p:cNvSpPr>
              <a:spLocks noChangeShapeType="1"/>
            </p:cNvSpPr>
            <p:nvPr/>
          </p:nvSpPr>
          <p:spPr bwMode="auto">
            <a:xfrm>
              <a:off x="49784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3" name="Text Box 27"/>
            <p:cNvSpPr txBox="1">
              <a:spLocks noChangeArrowheads="1"/>
            </p:cNvSpPr>
            <p:nvPr/>
          </p:nvSpPr>
          <p:spPr bwMode="auto">
            <a:xfrm>
              <a:off x="52832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04" name="Text Box 28"/>
            <p:cNvSpPr txBox="1">
              <a:spLocks noChangeArrowheads="1"/>
            </p:cNvSpPr>
            <p:nvPr/>
          </p:nvSpPr>
          <p:spPr bwMode="auto">
            <a:xfrm>
              <a:off x="49784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05" name="Text Box 30"/>
            <p:cNvSpPr txBox="1">
              <a:spLocks noChangeArrowheads="1"/>
            </p:cNvSpPr>
            <p:nvPr/>
          </p:nvSpPr>
          <p:spPr bwMode="auto">
            <a:xfrm>
              <a:off x="49784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82" name="Rectangle 32"/>
            <p:cNvSpPr>
              <a:spLocks noChangeArrowheads="1"/>
            </p:cNvSpPr>
            <p:nvPr/>
          </p:nvSpPr>
          <p:spPr bwMode="auto">
            <a:xfrm>
              <a:off x="68072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7" name="Line 33"/>
            <p:cNvSpPr>
              <a:spLocks noChangeShapeType="1"/>
            </p:cNvSpPr>
            <p:nvPr/>
          </p:nvSpPr>
          <p:spPr bwMode="auto">
            <a:xfrm>
              <a:off x="68072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8" name="Line 34"/>
            <p:cNvSpPr>
              <a:spLocks noChangeShapeType="1"/>
            </p:cNvSpPr>
            <p:nvPr/>
          </p:nvSpPr>
          <p:spPr bwMode="auto">
            <a:xfrm>
              <a:off x="68072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9" name="Line 35"/>
            <p:cNvSpPr>
              <a:spLocks noChangeShapeType="1"/>
            </p:cNvSpPr>
            <p:nvPr/>
          </p:nvSpPr>
          <p:spPr bwMode="auto">
            <a:xfrm>
              <a:off x="68072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0" name="Text Box 36"/>
            <p:cNvSpPr txBox="1">
              <a:spLocks noChangeArrowheads="1"/>
            </p:cNvSpPr>
            <p:nvPr/>
          </p:nvSpPr>
          <p:spPr bwMode="auto">
            <a:xfrm>
              <a:off x="71120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11" name="Text Box 37"/>
            <p:cNvSpPr txBox="1">
              <a:spLocks noChangeArrowheads="1"/>
            </p:cNvSpPr>
            <p:nvPr/>
          </p:nvSpPr>
          <p:spPr bwMode="auto">
            <a:xfrm>
              <a:off x="68072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12" name="Text Box 38"/>
            <p:cNvSpPr txBox="1">
              <a:spLocks noChangeArrowheads="1"/>
            </p:cNvSpPr>
            <p:nvPr/>
          </p:nvSpPr>
          <p:spPr bwMode="auto">
            <a:xfrm>
              <a:off x="68072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3" name="Text Box 39"/>
            <p:cNvSpPr txBox="1">
              <a:spLocks noChangeArrowheads="1"/>
            </p:cNvSpPr>
            <p:nvPr/>
          </p:nvSpPr>
          <p:spPr bwMode="auto">
            <a:xfrm>
              <a:off x="68072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20514" name="Rectangle 41"/>
            <p:cNvSpPr>
              <a:spLocks noChangeArrowheads="1"/>
            </p:cNvSpPr>
            <p:nvPr/>
          </p:nvSpPr>
          <p:spPr bwMode="auto">
            <a:xfrm>
              <a:off x="3149600" y="5011738"/>
              <a:ext cx="1143000" cy="990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5" name="Rectangle 42"/>
            <p:cNvSpPr>
              <a:spLocks noChangeArrowheads="1"/>
            </p:cNvSpPr>
            <p:nvPr/>
          </p:nvSpPr>
          <p:spPr bwMode="auto">
            <a:xfrm>
              <a:off x="4978400" y="5392738"/>
              <a:ext cx="1143000" cy="609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6" name="Text Box 43"/>
            <p:cNvSpPr txBox="1">
              <a:spLocks noChangeArrowheads="1"/>
            </p:cNvSpPr>
            <p:nvPr/>
          </p:nvSpPr>
          <p:spPr bwMode="auto">
            <a:xfrm>
              <a:off x="49784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7" name="Rectangle 44"/>
            <p:cNvSpPr>
              <a:spLocks noChangeArrowheads="1"/>
            </p:cNvSpPr>
            <p:nvPr/>
          </p:nvSpPr>
          <p:spPr bwMode="auto">
            <a:xfrm>
              <a:off x="6807200" y="5697538"/>
              <a:ext cx="1143000" cy="304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8" name="Line 45"/>
            <p:cNvSpPr>
              <a:spLocks noChangeShapeType="1"/>
            </p:cNvSpPr>
            <p:nvPr/>
          </p:nvSpPr>
          <p:spPr bwMode="auto">
            <a:xfrm>
              <a:off x="6807200" y="534828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9" name="Text Box 46"/>
            <p:cNvSpPr txBox="1">
              <a:spLocks noChangeArrowheads="1"/>
            </p:cNvSpPr>
            <p:nvPr/>
          </p:nvSpPr>
          <p:spPr bwMode="auto">
            <a:xfrm>
              <a:off x="6807200" y="5392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10</a:t>
              </a:r>
            </a:p>
          </p:txBody>
        </p:sp>
        <p:sp>
          <p:nvSpPr>
            <p:cNvPr id="20520" name="AutoShape 47"/>
            <p:cNvSpPr>
              <a:spLocks noChangeArrowheads="1"/>
            </p:cNvSpPr>
            <p:nvPr/>
          </p:nvSpPr>
          <p:spPr bwMode="auto">
            <a:xfrm>
              <a:off x="25400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1" name="AutoShape 48"/>
            <p:cNvSpPr>
              <a:spLocks noChangeArrowheads="1"/>
            </p:cNvSpPr>
            <p:nvPr/>
          </p:nvSpPr>
          <p:spPr bwMode="auto">
            <a:xfrm>
              <a:off x="43688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2" name="AutoShape 49"/>
            <p:cNvSpPr>
              <a:spLocks noChangeArrowheads="1"/>
            </p:cNvSpPr>
            <p:nvPr/>
          </p:nvSpPr>
          <p:spPr bwMode="auto">
            <a:xfrm>
              <a:off x="61976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384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Storage-Allocation Problem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4225" y="1771650"/>
            <a:ext cx="7977188" cy="2292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First-fit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first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Best-fit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smallest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Worst-fit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largest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</a:t>
            </a:r>
            <a:r>
              <a:rPr lang="en-US" altLang="zh-TW" sz="2400" dirty="0">
                <a:ea typeface="ＭＳ Ｐゴシック" pitchFamily="34" charset="-128"/>
              </a:rPr>
              <a:t>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largest leftover</a:t>
            </a:r>
            <a:r>
              <a:rPr lang="zh-TW" altLang="en-US" sz="2400" dirty="0">
                <a:ea typeface="ＭＳ Ｐゴシック" pitchFamily="34" charset="-128"/>
              </a:rPr>
              <a:t>殘餘</a:t>
            </a:r>
            <a:r>
              <a:rPr lang="en-US" altLang="zh-TW" sz="2400" dirty="0">
                <a:ea typeface="ＭＳ Ｐゴシック" pitchFamily="34" charset="-128"/>
              </a:rPr>
              <a:t> hole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84976" y="1128861"/>
            <a:ext cx="784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How to satisfy a request of size </a:t>
            </a:r>
            <a:r>
              <a:rPr lang="en-US" altLang="zh-TW" sz="2400" b="1" i="1" dirty="0">
                <a:latin typeface="Candara" pitchFamily="34" charset="0"/>
              </a:rPr>
              <a:t>n</a:t>
            </a:r>
            <a:r>
              <a:rPr lang="en-US" altLang="zh-TW" sz="2400" b="1" dirty="0">
                <a:latin typeface="Candara" pitchFamily="34" charset="0"/>
              </a:rPr>
              <a:t> from a list of free holes ?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62000" y="4701808"/>
            <a:ext cx="78835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325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Chapter 8:  Memory Management Strategies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262063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Background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Swapping 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Contiguous</a:t>
            </a:r>
            <a:r>
              <a:rPr lang="zh-TW" altLang="en-US" sz="2800" dirty="0">
                <a:ea typeface="ＭＳ Ｐゴシック" pitchFamily="34" charset="-128"/>
              </a:rPr>
              <a:t>鄰近的</a:t>
            </a:r>
            <a:r>
              <a:rPr lang="en-US" altLang="zh-TW" sz="2800" dirty="0">
                <a:ea typeface="ＭＳ Ｐゴシック" pitchFamily="34" charset="-128"/>
              </a:rPr>
              <a:t> Memory Allocation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Structure of the Page Table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Example: The Intel Pentium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Fragmentation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806768"/>
            <a:ext cx="8464550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total memory space exists to satisfy a request, but it is not contiguous</a:t>
            </a:r>
            <a:r>
              <a:rPr lang="zh-TW" altLang="en-US" sz="2400" dirty="0">
                <a:ea typeface="ＭＳ Ｐゴシック" pitchFamily="34" charset="-128"/>
              </a:rPr>
              <a:t>鄰近的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Internal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Reduce external (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非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internal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，別人不能用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!!!) </a:t>
            </a:r>
            <a:r>
              <a:rPr lang="en-US" altLang="zh-TW" sz="2400" dirty="0">
                <a:ea typeface="ＭＳ Ｐゴシック" pitchFamily="34" charset="-128"/>
              </a:rPr>
              <a:t>fragmentation by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compaction</a:t>
            </a:r>
            <a:r>
              <a:rPr lang="zh-TW" altLang="en-US" sz="2400" b="1" dirty="0">
                <a:solidFill>
                  <a:srgbClr val="FF0000"/>
                </a:solidFill>
                <a:ea typeface="ＭＳ Ｐゴシック" pitchFamily="34" charset="-128"/>
              </a:rPr>
              <a:t> 壓實</a:t>
            </a:r>
            <a:endParaRPr lang="en-US" altLang="zh-TW" sz="24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Shuffle</a:t>
            </a:r>
            <a:r>
              <a:rPr lang="zh-TW" altLang="en-US" sz="2400" dirty="0">
                <a:ea typeface="ＭＳ Ｐゴシック" pitchFamily="34" charset="-128"/>
              </a:rPr>
              <a:t>洗牌 移動</a:t>
            </a:r>
            <a:r>
              <a:rPr lang="en-US" altLang="zh-TW" sz="2400" dirty="0">
                <a:ea typeface="ＭＳ Ｐゴシック" pitchFamily="34" charset="-128"/>
              </a:rPr>
              <a:t> memory contents to place all free memory together in one large block  </a:t>
            </a:r>
            <a:r>
              <a:rPr lang="zh-TW" altLang="en-US" sz="2400" dirty="0">
                <a:ea typeface="ＭＳ Ｐゴシック" pitchFamily="34" charset="-128"/>
              </a:rPr>
              <a:t>集合碎片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Compaction is possible </a:t>
            </a:r>
            <a:r>
              <a:rPr lang="en-US" altLang="zh-TW" sz="2400" i="1" dirty="0">
                <a:ea typeface="ＭＳ Ｐゴシック" pitchFamily="34" charset="-128"/>
              </a:rPr>
              <a:t>only</a:t>
            </a:r>
            <a:r>
              <a:rPr lang="en-US" altLang="zh-TW" sz="2400" dirty="0">
                <a:ea typeface="ＭＳ Ｐゴシック" pitchFamily="34" charset="-128"/>
              </a:rPr>
              <a:t> if relocation is dynamic, and is done at execution time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I/O problem </a:t>
            </a:r>
            <a:r>
              <a:rPr lang="zh-TW" altLang="en-US" sz="2400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- </a:t>
            </a:r>
            <a:r>
              <a:rPr lang="en-US" altLang="zh-TW" dirty="0">
                <a:ea typeface="ＭＳ Ｐゴシック" pitchFamily="34" charset="-128"/>
              </a:rPr>
              <a:t>mem</a:t>
            </a:r>
            <a:r>
              <a:rPr lang="zh-TW" altLang="en-US" dirty="0">
                <a:ea typeface="ＭＳ Ｐゴシック" pitchFamily="34" charset="-128"/>
              </a:rPr>
              <a:t>區塊處於</a:t>
            </a:r>
            <a:r>
              <a:rPr lang="en-US" altLang="zh-TW" sz="2400" dirty="0">
                <a:ea typeface="ＭＳ Ｐゴシック" pitchFamily="34" charset="-128"/>
              </a:rPr>
              <a:t>IO</a:t>
            </a:r>
            <a:r>
              <a:rPr lang="zh-TW" altLang="en-US" sz="2400" dirty="0">
                <a:ea typeface="ＭＳ Ｐゴシック" pitchFamily="34" charset="-128"/>
              </a:rPr>
              <a:t>時不能搬動</a:t>
            </a:r>
            <a:endParaRPr lang="en-US" altLang="zh-TW" sz="2400" dirty="0">
              <a:ea typeface="ＭＳ Ｐゴシック" pitchFamily="34" charset="-128"/>
            </a:endParaRPr>
          </a:p>
          <a:p>
            <a:pPr lvl="2"/>
            <a:r>
              <a:rPr lang="zh-TW" altLang="en-US" sz="2000" dirty="0">
                <a:ea typeface="ＭＳ Ｐゴシック" pitchFamily="34" charset="-128"/>
              </a:rPr>
              <a:t>法一    </a:t>
            </a:r>
            <a:r>
              <a:rPr lang="en-US" altLang="zh-TW" sz="2000" dirty="0">
                <a:ea typeface="ＭＳ Ｐゴシック" pitchFamily="34" charset="-128"/>
              </a:rPr>
              <a:t>Latch</a:t>
            </a:r>
            <a:r>
              <a:rPr lang="zh-TW" altLang="en-US" sz="2000" dirty="0">
                <a:ea typeface="ＭＳ Ｐゴシック" pitchFamily="34" charset="-128"/>
              </a:rPr>
              <a:t>門閂</a:t>
            </a:r>
            <a:r>
              <a:rPr lang="en-US" altLang="zh-TW" sz="2000" dirty="0">
                <a:ea typeface="ＭＳ Ｐゴシック" pitchFamily="34" charset="-128"/>
              </a:rPr>
              <a:t> job in memory while it is involved in I/O</a:t>
            </a:r>
          </a:p>
          <a:p>
            <a:pPr lvl="2"/>
            <a:r>
              <a:rPr lang="zh-TW" altLang="en-US" sz="2000" dirty="0">
                <a:ea typeface="ＭＳ Ｐゴシック" pitchFamily="34" charset="-128"/>
              </a:rPr>
              <a:t>法二    </a:t>
            </a:r>
            <a:r>
              <a:rPr lang="en-US" altLang="zh-TW" sz="2000" dirty="0">
                <a:ea typeface="ＭＳ Ｐゴシック" pitchFamily="34" charset="-128"/>
              </a:rPr>
              <a:t>Do I/O only into OS buffers</a:t>
            </a:r>
            <a:r>
              <a:rPr lang="zh-TW" altLang="en-US" sz="2000" dirty="0">
                <a:ea typeface="ＭＳ Ｐゴシック" pitchFamily="34" charset="-128"/>
              </a:rPr>
              <a:t>  </a:t>
            </a:r>
            <a:endParaRPr lang="en-US" altLang="zh-TW" sz="20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</a:t>
            </a:r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4038" y="933450"/>
            <a:ext cx="8589962" cy="4524375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Physical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address space of a process can be noncontiguous</a:t>
            </a:r>
            <a:r>
              <a:rPr lang="en-US" altLang="zh-TW" sz="2400" dirty="0">
                <a:ea typeface="ＭＳ Ｐゴシック" pitchFamily="34" charset="-128"/>
              </a:rPr>
              <a:t>; process is allocated physical memory whenever the latter is available</a:t>
            </a:r>
            <a:r>
              <a:rPr lang="zh-TW" altLang="en-US" sz="2400" dirty="0">
                <a:ea typeface="ＭＳ Ｐゴシック" pitchFamily="34" charset="-128"/>
              </a:rPr>
              <a:t>   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dirty="0">
                <a:ea typeface="ＭＳ Ｐゴシック" pitchFamily="34" charset="-128"/>
              </a:rPr>
              <a:t>Paging avoids external fragmentation and the needs for compaction.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physical memory</a:t>
            </a:r>
            <a:r>
              <a:rPr lang="en-US" altLang="zh-TW" sz="2400" dirty="0">
                <a:ea typeface="ＭＳ Ｐゴシック" pitchFamily="34" charset="-128"/>
              </a:rPr>
              <a:t> into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fixed-sized</a:t>
            </a:r>
            <a:r>
              <a:rPr lang="en-US" altLang="zh-TW" sz="2400" dirty="0">
                <a:ea typeface="ＭＳ Ｐゴシック" pitchFamily="34" charset="-128"/>
              </a:rPr>
              <a:t> blocks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frames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(size is power of 2, between 512 - 8,192 bytes)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memory </a:t>
            </a:r>
            <a:r>
              <a:rPr lang="en-US" altLang="zh-TW" sz="2400" dirty="0">
                <a:ea typeface="ＭＳ Ｐゴシック" pitchFamily="34" charset="-128"/>
              </a:rPr>
              <a:t>into blocks of same size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Keep track of all free frames   </a:t>
            </a:r>
            <a:r>
              <a:rPr lang="zh-TW" altLang="en-US" sz="2400" dirty="0">
                <a:ea typeface="ＭＳ Ｐゴシック" pitchFamily="34" charset="-128"/>
              </a:rPr>
              <a:t>要分配</a:t>
            </a:r>
            <a:r>
              <a:rPr lang="en-US" altLang="zh-TW" sz="2400" dirty="0">
                <a:ea typeface="ＭＳ Ｐゴシック" pitchFamily="34" charset="-128"/>
              </a:rPr>
              <a:t>so</a:t>
            </a:r>
            <a:r>
              <a:rPr lang="zh-TW" altLang="en-US" sz="2400" dirty="0">
                <a:ea typeface="ＭＳ Ｐゴシック" pitchFamily="34" charset="-128"/>
              </a:rPr>
              <a:t>要記那些空閒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To run a program of size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r>
              <a:rPr lang="en-US" altLang="zh-TW" sz="2400" dirty="0">
                <a:ea typeface="ＭＳ Ｐゴシック" pitchFamily="34" charset="-128"/>
              </a:rPr>
              <a:t>, need to find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free frames </a:t>
            </a:r>
            <a:r>
              <a:rPr lang="en-US" altLang="zh-TW" sz="2400" dirty="0">
                <a:ea typeface="ＭＳ Ｐゴシック" pitchFamily="34" charset="-128"/>
              </a:rPr>
              <a:t>and load program  </a:t>
            </a:r>
            <a:r>
              <a:rPr lang="zh-TW" altLang="en-US" sz="2400" dirty="0">
                <a:ea typeface="ＭＳ Ｐゴシック" pitchFamily="34" charset="-128"/>
              </a:rPr>
              <a:t>不用連續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Set up a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 table to translate logical to physical addresses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Address Translation Scheme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1128713"/>
            <a:ext cx="7866063" cy="4483100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Address generated by CPU is divided into: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number (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zh-TW" alt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第幾個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zh-TW" alt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 編號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used as an index into a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which contains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address </a:t>
            </a:r>
            <a:r>
              <a:rPr lang="en-US" altLang="zh-TW" sz="2400" dirty="0">
                <a:ea typeface="ＭＳ Ｐゴシック" pitchFamily="34" charset="-128"/>
              </a:rPr>
              <a:t>of each page in physical memory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偏移量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(d)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combined with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address </a:t>
            </a:r>
            <a:r>
              <a:rPr lang="en-US" altLang="zh-TW" sz="2400" dirty="0">
                <a:ea typeface="ＭＳ Ｐゴシック" pitchFamily="34" charset="-128"/>
              </a:rPr>
              <a:t>to define the physical memory address that is sent to the memory unit</a:t>
            </a:r>
            <a:r>
              <a:rPr lang="zh-TW" altLang="en-US" sz="2400" dirty="0">
                <a:ea typeface="ＭＳ Ｐゴシック" pitchFamily="34" charset="-128"/>
              </a:rPr>
              <a:t>       </a:t>
            </a:r>
            <a:r>
              <a:rPr lang="en-US" altLang="zh-TW" sz="2400" dirty="0">
                <a:ea typeface="ＭＳ Ｐゴシック" pitchFamily="34" charset="-128"/>
              </a:rPr>
              <a:t>offset n bit &gt; </a:t>
            </a:r>
            <a:r>
              <a:rPr lang="en-US" altLang="zh-TW" sz="2400" dirty="0" err="1">
                <a:ea typeface="ＭＳ Ｐゴシック" pitchFamily="34" charset="-128"/>
              </a:rPr>
              <a:t>pagesize</a:t>
            </a:r>
            <a:r>
              <a:rPr lang="en-US" altLang="zh-TW" sz="2400" dirty="0">
                <a:ea typeface="ＭＳ Ｐゴシック" pitchFamily="34" charset="-128"/>
              </a:rPr>
              <a:t> 2^n</a:t>
            </a: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For given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32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i="1" baseline="30000" dirty="0">
                <a:solidFill>
                  <a:srgbClr val="FF0000"/>
                </a:solidFill>
                <a:ea typeface="ＭＳ Ｐゴシック" pitchFamily="34" charset="-128"/>
              </a:rPr>
              <a:t>m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ea typeface="ＭＳ Ｐゴシック" pitchFamily="34" charset="-128"/>
              </a:rPr>
              <a:t>and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 size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3200" i="1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baseline="30000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endParaRPr lang="en-US" altLang="zh-TW" sz="2400" baseline="30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3556" name="Rectangle 1028"/>
          <p:cNvSpPr>
            <a:spLocks noChangeArrowheads="1"/>
          </p:cNvSpPr>
          <p:nvPr/>
        </p:nvSpPr>
        <p:spPr bwMode="auto">
          <a:xfrm>
            <a:off x="2592388" y="4678363"/>
            <a:ext cx="3105150" cy="438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zh-TW" sz="2400" b="1">
              <a:latin typeface="Candara" pitchFamily="34" charset="0"/>
            </a:endParaRPr>
          </a:p>
        </p:txBody>
      </p:sp>
      <p:sp>
        <p:nvSpPr>
          <p:cNvPr id="24581" name="Line 1030"/>
          <p:cNvSpPr>
            <a:spLocks noChangeShapeType="1"/>
          </p:cNvSpPr>
          <p:nvPr/>
        </p:nvSpPr>
        <p:spPr bwMode="auto">
          <a:xfrm>
            <a:off x="4225925" y="433546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sz="2000" b="1">
              <a:latin typeface="Candara" pitchFamily="34" charset="0"/>
            </a:endParaRPr>
          </a:p>
        </p:txBody>
      </p:sp>
      <p:sp>
        <p:nvSpPr>
          <p:cNvPr id="24582" name="Text Box 1031"/>
          <p:cNvSpPr txBox="1">
            <a:spLocks noChangeArrowheads="1"/>
          </p:cNvSpPr>
          <p:nvPr/>
        </p:nvSpPr>
        <p:spPr bwMode="auto">
          <a:xfrm>
            <a:off x="2228035" y="4198293"/>
            <a:ext cx="19415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>
                <a:latin typeface="Candara" pitchFamily="34" charset="0"/>
              </a:rPr>
              <a:t>page number</a:t>
            </a:r>
          </a:p>
        </p:txBody>
      </p:sp>
      <p:sp>
        <p:nvSpPr>
          <p:cNvPr id="24583" name="Text Box 1032"/>
          <p:cNvSpPr txBox="1">
            <a:spLocks noChangeArrowheads="1"/>
          </p:cNvSpPr>
          <p:nvPr/>
        </p:nvSpPr>
        <p:spPr bwMode="auto">
          <a:xfrm>
            <a:off x="4249936" y="4210993"/>
            <a:ext cx="16930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page offset</a:t>
            </a:r>
          </a:p>
        </p:txBody>
      </p:sp>
      <p:sp>
        <p:nvSpPr>
          <p:cNvPr id="24584" name="Text Box 1033"/>
          <p:cNvSpPr txBox="1">
            <a:spLocks noChangeArrowheads="1"/>
          </p:cNvSpPr>
          <p:nvPr/>
        </p:nvSpPr>
        <p:spPr bwMode="auto">
          <a:xfrm>
            <a:off x="3126311" y="4657081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p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5" name="Text Box 1035"/>
          <p:cNvSpPr txBox="1">
            <a:spLocks noChangeArrowheads="1"/>
          </p:cNvSpPr>
          <p:nvPr/>
        </p:nvSpPr>
        <p:spPr bwMode="auto">
          <a:xfrm>
            <a:off x="4575698" y="4687243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d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6" name="Text Box 1036"/>
          <p:cNvSpPr txBox="1">
            <a:spLocks noChangeArrowheads="1"/>
          </p:cNvSpPr>
          <p:nvPr/>
        </p:nvSpPr>
        <p:spPr bwMode="auto">
          <a:xfrm>
            <a:off x="2774739" y="5104756"/>
            <a:ext cx="1239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m - n</a:t>
            </a:r>
          </a:p>
        </p:txBody>
      </p:sp>
      <p:sp>
        <p:nvSpPr>
          <p:cNvPr id="24587" name="Text Box 1038"/>
          <p:cNvSpPr txBox="1">
            <a:spLocks noChangeArrowheads="1"/>
          </p:cNvSpPr>
          <p:nvPr/>
        </p:nvSpPr>
        <p:spPr bwMode="auto">
          <a:xfrm>
            <a:off x="4549774" y="5114281"/>
            <a:ext cx="39478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n                    m 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Hardware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618" y="1043480"/>
            <a:ext cx="7339340" cy="506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891861" y="2963920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00551" y="4598279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867806" y="2937645"/>
            <a:ext cx="1035269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637283" y="2443655"/>
            <a:ext cx="1387365" cy="151349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998373" y="1487217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4484" y="21398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Paging Model of Logical and Physical Memory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26627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9267" y="1022994"/>
            <a:ext cx="6111602" cy="570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840014" y="2222938"/>
            <a:ext cx="1686910" cy="2049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 flipV="1">
            <a:off x="4929352" y="2580290"/>
            <a:ext cx="1534510" cy="14872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直線單箭頭接點 9"/>
          <p:cNvCxnSpPr/>
          <p:nvPr/>
        </p:nvCxnSpPr>
        <p:spPr bwMode="auto">
          <a:xfrm flipH="1" flipV="1">
            <a:off x="4876800" y="2921877"/>
            <a:ext cx="1555531" cy="656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 flipH="1" flipV="1">
            <a:off x="4887310" y="3263462"/>
            <a:ext cx="1655381" cy="25224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Example</a:t>
            </a: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2522428" y="6264768"/>
            <a:ext cx="53130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32-byte memory and </a:t>
            </a:r>
            <a:r>
              <a:rPr lang="en-US" altLang="zh-TW" sz="2400" b="1" dirty="0">
                <a:solidFill>
                  <a:srgbClr val="FF0000"/>
                </a:solidFill>
                <a:latin typeface="Candara" pitchFamily="34" charset="0"/>
              </a:rPr>
              <a:t>4-byte pages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9663" y="1056430"/>
            <a:ext cx="4147261" cy="516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572000" y="2017986"/>
            <a:ext cx="1150883" cy="2254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直線單箭頭接點 5"/>
          <p:cNvCxnSpPr/>
          <p:nvPr/>
        </p:nvCxnSpPr>
        <p:spPr bwMode="auto">
          <a:xfrm flipH="1" flipV="1">
            <a:off x="4587766" y="2238703"/>
            <a:ext cx="1119352" cy="26013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直線單箭頭接點 6"/>
          <p:cNvCxnSpPr/>
          <p:nvPr/>
        </p:nvCxnSpPr>
        <p:spPr bwMode="auto">
          <a:xfrm flipH="1">
            <a:off x="4572000" y="1828800"/>
            <a:ext cx="1119353" cy="6148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>
            <a:off x="4572001" y="2427890"/>
            <a:ext cx="1135116" cy="1576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1135118" y="1355833"/>
            <a:ext cx="5197365" cy="3359249"/>
            <a:chOff x="1135118" y="1355833"/>
            <a:chExt cx="5197365" cy="3359249"/>
          </a:xfrm>
        </p:grpSpPr>
        <p:sp>
          <p:nvSpPr>
            <p:cNvPr id="9" name="Text Box 1036"/>
            <p:cNvSpPr txBox="1">
              <a:spLocks noChangeArrowheads="1"/>
            </p:cNvSpPr>
            <p:nvPr/>
          </p:nvSpPr>
          <p:spPr bwMode="auto">
            <a:xfrm>
              <a:off x="1135118" y="4253417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(0p ,2d)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5*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  <a:sym typeface="Wingdings" pitchFamily="2" charset="2"/>
                </a:rPr>
                <a:t>4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 + 2 = 22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2869324" y="135583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1" name="橢圓 10"/>
            <p:cNvSpPr/>
            <p:nvPr/>
          </p:nvSpPr>
          <p:spPr bwMode="auto">
            <a:xfrm>
              <a:off x="6001407" y="439332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 bwMode="auto">
            <a:xfrm>
              <a:off x="4209393" y="4524703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1129864" y="2091575"/>
            <a:ext cx="5197359" cy="3390773"/>
            <a:chOff x="1129864" y="2091575"/>
            <a:chExt cx="5197359" cy="3390773"/>
          </a:xfrm>
        </p:grpSpPr>
        <p:sp>
          <p:nvSpPr>
            <p:cNvPr id="12" name="橢圓 11"/>
            <p:cNvSpPr/>
            <p:nvPr/>
          </p:nvSpPr>
          <p:spPr bwMode="auto">
            <a:xfrm>
              <a:off x="2848298" y="2091575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橢圓 12"/>
            <p:cNvSpPr/>
            <p:nvPr/>
          </p:nvSpPr>
          <p:spPr bwMode="auto">
            <a:xfrm>
              <a:off x="5996147" y="5160597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4" name="Text Box 1036"/>
            <p:cNvSpPr txBox="1">
              <a:spLocks noChangeArrowheads="1"/>
            </p:cNvSpPr>
            <p:nvPr/>
          </p:nvSpPr>
          <p:spPr bwMode="auto">
            <a:xfrm>
              <a:off x="1129864" y="5020683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(1,3)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6*4 + 3 = 27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>
              <a:off x="4251435" y="5276192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Free Frames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936750" y="6002338"/>
            <a:ext cx="188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Before allocation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5351463" y="5964238"/>
            <a:ext cx="169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After allocation</a:t>
            </a:r>
          </a:p>
        </p:txBody>
      </p:sp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5" y="1360488"/>
            <a:ext cx="6202363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 bwMode="auto">
          <a:xfrm>
            <a:off x="1282261" y="1040524"/>
            <a:ext cx="1508236" cy="154502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029199" y="851338"/>
            <a:ext cx="1529256" cy="13558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73310" y="2427888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463158" y="153976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52648" y="1991710"/>
            <a:ext cx="551793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468413" y="241212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447392" y="3731172"/>
            <a:ext cx="572815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452648" y="4640317"/>
            <a:ext cx="562304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039710" y="4204138"/>
            <a:ext cx="1529256" cy="15502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Implementation of Page Table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808" y="1028700"/>
            <a:ext cx="8129752" cy="4454525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Page table is kept in main memory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base register (PTBR)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points to the page table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length register</a:t>
            </a:r>
            <a:r>
              <a:rPr lang="zh-TW" altLang="en-US" b="1" dirty="0">
                <a:solidFill>
                  <a:srgbClr val="FF0000"/>
                </a:solidFill>
                <a:ea typeface="ＭＳ Ｐゴシック" pitchFamily="34" charset="-128"/>
              </a:rPr>
              <a:t>暫存器</a:t>
            </a:r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 (PRLR)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indicates size of the page table</a:t>
            </a:r>
          </a:p>
          <a:p>
            <a:r>
              <a:rPr lang="en-US" altLang="zh-TW" dirty="0">
                <a:ea typeface="ＭＳ Ｐゴシック" pitchFamily="34" charset="-128"/>
              </a:rPr>
              <a:t>In this scheme every data/instruction access requires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two memory accesses</a:t>
            </a:r>
            <a:r>
              <a:rPr lang="en-US" altLang="zh-TW" dirty="0">
                <a:ea typeface="ＭＳ Ｐゴシック" pitchFamily="34" charset="-128"/>
              </a:rPr>
              <a:t>.  One for the page table and one for the data/instruction.</a:t>
            </a:r>
          </a:p>
          <a:p>
            <a:r>
              <a:rPr lang="en-US" altLang="zh-TW" dirty="0">
                <a:ea typeface="ＭＳ Ｐゴシック" pitchFamily="34" charset="-128"/>
              </a:rPr>
              <a:t>The two memory access problem can be solved by the use of a special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fast-lookup hardware cache </a:t>
            </a:r>
            <a:r>
              <a:rPr lang="en-US" altLang="zh-TW" dirty="0">
                <a:ea typeface="ＭＳ Ｐゴシック" pitchFamily="34" charset="-128"/>
              </a:rPr>
              <a:t>called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associative memory </a:t>
            </a:r>
            <a:r>
              <a:rPr lang="en-US" altLang="zh-TW" dirty="0">
                <a:ea typeface="ＭＳ Ｐゴシック" pitchFamily="34" charset="-128"/>
              </a:rPr>
              <a:t>or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translation look-aside buffers (TLBs)</a:t>
            </a:r>
          </a:p>
          <a:p>
            <a:r>
              <a:rPr lang="en-US" altLang="zh-TW" dirty="0">
                <a:ea typeface="ＭＳ Ｐゴシック" pitchFamily="34" charset="-128"/>
              </a:rPr>
              <a:t>Some TLBs store</a:t>
            </a:r>
            <a:r>
              <a:rPr lang="en-US" altLang="zh-TW" b="1" dirty="0">
                <a:ea typeface="ＭＳ Ｐゴシック" pitchFamily="34" charset="-128"/>
              </a:rPr>
              <a:t>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address-space identifiers (ASIDs) </a:t>
            </a:r>
            <a:r>
              <a:rPr lang="en-US" altLang="zh-TW" dirty="0">
                <a:ea typeface="ＭＳ Ｐゴシック" pitchFamily="34" charset="-128"/>
              </a:rPr>
              <a:t>in each TLB entry –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uniquely identifies each process </a:t>
            </a:r>
            <a:r>
              <a:rPr lang="en-US" altLang="zh-TW" dirty="0">
                <a:ea typeface="ＭＳ Ｐゴシック" pitchFamily="34" charset="-128"/>
              </a:rPr>
              <a:t>to provide address-space protection for that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Associative Memory</a:t>
            </a:r>
          </a:p>
        </p:txBody>
      </p:sp>
      <p:sp>
        <p:nvSpPr>
          <p:cNvPr id="3072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2725"/>
            <a:ext cx="805092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Associative memory – provides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parallel search </a:t>
            </a:r>
          </a:p>
          <a:p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TW" sz="2800" dirty="0">
                <a:ea typeface="ＭＳ Ｐゴシック" pitchFamily="34" charset="-128"/>
              </a:rPr>
              <a:t>Address translation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(p, d)</a:t>
            </a:r>
          </a:p>
          <a:p>
            <a:pPr marL="628650"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If p is in associative register, get frame # out</a:t>
            </a:r>
          </a:p>
          <a:p>
            <a:pPr marL="628650" lvl="1"/>
            <a:r>
              <a:rPr lang="en-US" altLang="zh-TW" sz="2800" dirty="0">
                <a:ea typeface="ＭＳ Ｐゴシック" pitchFamily="34" charset="-128"/>
              </a:rPr>
              <a:t>Otherwise get frame # from page table in memory</a:t>
            </a:r>
          </a:p>
          <a:p>
            <a:pPr marL="628650" lvl="1"/>
            <a:endParaRPr lang="en-US" altLang="zh-TW" sz="2800" dirty="0">
              <a:ea typeface="ＭＳ Ｐゴシック" pitchFamily="34" charset="-128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3108325" y="1741099"/>
            <a:ext cx="3355537" cy="2034226"/>
            <a:chOff x="3108325" y="1741099"/>
            <a:chExt cx="3355537" cy="2034226"/>
          </a:xfrm>
        </p:grpSpPr>
        <p:sp>
          <p:nvSpPr>
            <p:cNvPr id="29700" name="Rectangle 2052"/>
            <p:cNvSpPr>
              <a:spLocks noChangeArrowheads="1"/>
            </p:cNvSpPr>
            <p:nvPr/>
          </p:nvSpPr>
          <p:spPr bwMode="auto">
            <a:xfrm>
              <a:off x="3108325" y="2198299"/>
              <a:ext cx="2895600" cy="1219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30725" name="Line 2053"/>
            <p:cNvSpPr>
              <a:spLocks noChangeShapeType="1"/>
            </p:cNvSpPr>
            <p:nvPr/>
          </p:nvSpPr>
          <p:spPr bwMode="auto">
            <a:xfrm>
              <a:off x="4556125" y="1741099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9" name="Rectangle 2057"/>
            <p:cNvSpPr>
              <a:spLocks noChangeArrowheads="1"/>
            </p:cNvSpPr>
            <p:nvPr/>
          </p:nvSpPr>
          <p:spPr bwMode="auto">
            <a:xfrm>
              <a:off x="33147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>
                  <a:latin typeface="Candara" pitchFamily="34" charset="0"/>
                </a:rPr>
                <a:t>Page #</a:t>
              </a:r>
            </a:p>
          </p:txBody>
        </p:sp>
        <p:sp>
          <p:nvSpPr>
            <p:cNvPr id="30730" name="Rectangle 2058"/>
            <p:cNvSpPr>
              <a:spLocks noChangeArrowheads="1"/>
            </p:cNvSpPr>
            <p:nvPr/>
          </p:nvSpPr>
          <p:spPr bwMode="auto">
            <a:xfrm>
              <a:off x="46863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 dirty="0">
                  <a:latin typeface="Candara" pitchFamily="34" charset="0"/>
                </a:rPr>
                <a:t>Frame #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704896" y="2144109"/>
              <a:ext cx="27589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 8</a:t>
              </a:r>
            </a:p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10</a:t>
              </a:r>
            </a:p>
            <a:p>
              <a:pPr marL="342900" indent="-342900">
                <a:buAutoNum type="arabicPlain" startAt="6"/>
              </a:pPr>
              <a:r>
                <a:rPr lang="en-US" altLang="zh-TW" sz="2000" b="1" dirty="0">
                  <a:latin typeface="Candara" pitchFamily="34" charset="0"/>
                </a:rPr>
                <a:t>                   5</a:t>
              </a:r>
            </a:p>
            <a:p>
              <a:pPr marL="342900" indent="-342900"/>
              <a:r>
                <a:rPr lang="en-US" altLang="zh-TW" sz="2000" b="1" dirty="0">
                  <a:latin typeface="Candara" pitchFamily="34" charset="0"/>
                </a:rPr>
                <a:t>10                      7</a:t>
              </a:r>
            </a:p>
            <a:p>
              <a:pPr marL="342900" indent="-342900">
                <a:buAutoNum type="arabicPlain" startAt="3"/>
              </a:pPr>
              <a:endParaRPr lang="zh-TW" altLang="en-US" sz="2000" b="1" dirty="0">
                <a:latin typeface="Candara" pitchFamily="34" charset="0"/>
              </a:endParaRPr>
            </a:p>
          </p:txBody>
        </p:sp>
        <p:sp>
          <p:nvSpPr>
            <p:cNvPr id="30726" name="Line 2054"/>
            <p:cNvSpPr>
              <a:spLocks noChangeShapeType="1"/>
            </p:cNvSpPr>
            <p:nvPr/>
          </p:nvSpPr>
          <p:spPr bwMode="auto">
            <a:xfrm>
              <a:off x="3108325" y="25030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 b="1">
                <a:latin typeface="Candara" pitchFamily="34" charset="0"/>
              </a:endParaRPr>
            </a:p>
          </p:txBody>
        </p:sp>
        <p:sp>
          <p:nvSpPr>
            <p:cNvPr id="30727" name="Line 2055"/>
            <p:cNvSpPr>
              <a:spLocks noChangeShapeType="1"/>
            </p:cNvSpPr>
            <p:nvPr/>
          </p:nvSpPr>
          <p:spPr bwMode="auto">
            <a:xfrm>
              <a:off x="3108325" y="28078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8" name="Line 2056"/>
            <p:cNvSpPr>
              <a:spLocks noChangeShapeType="1"/>
            </p:cNvSpPr>
            <p:nvPr/>
          </p:nvSpPr>
          <p:spPr bwMode="auto">
            <a:xfrm>
              <a:off x="3108325" y="312583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623848" y="2643353"/>
            <a:ext cx="5970831" cy="551786"/>
            <a:chOff x="1623848" y="2643353"/>
            <a:chExt cx="5970831" cy="551786"/>
          </a:xfrm>
        </p:grpSpPr>
        <p:sp>
          <p:nvSpPr>
            <p:cNvPr id="12" name="文字方塊 11"/>
            <p:cNvSpPr txBox="1"/>
            <p:nvPr/>
          </p:nvSpPr>
          <p:spPr>
            <a:xfrm>
              <a:off x="1623848" y="2664373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p = 6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00496" y="2643353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F# = 5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4" name="橢圓 13"/>
            <p:cNvSpPr/>
            <p:nvPr/>
          </p:nvSpPr>
          <p:spPr bwMode="auto">
            <a:xfrm>
              <a:off x="3636579" y="2774730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6" name="橢圓 15"/>
            <p:cNvSpPr/>
            <p:nvPr/>
          </p:nvSpPr>
          <p:spPr bwMode="auto">
            <a:xfrm>
              <a:off x="5034493" y="2785236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Paging Hardware With TLB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81100"/>
            <a:ext cx="6869113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653861" y="1765738"/>
            <a:ext cx="1807780" cy="249095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67048" y="2664373"/>
            <a:ext cx="867104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564523" y="4661338"/>
            <a:ext cx="1045779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849" y="1083656"/>
            <a:ext cx="8108247" cy="4440238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To provide a detailed description of various ways of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organizing memory hardware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discuss various memory-management techniques, including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  <a:r>
              <a:rPr lang="en-US" altLang="zh-TW" sz="2800" dirty="0">
                <a:ea typeface="ＭＳ Ｐゴシック" pitchFamily="34" charset="-128"/>
              </a:rPr>
              <a:t> 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provide a detailed description of the Intel Pentium, which supports both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pure segmentation </a:t>
            </a:r>
            <a:r>
              <a:rPr lang="en-US" altLang="zh-TW" sz="2800" dirty="0">
                <a:ea typeface="ＭＳ Ｐゴシック" pitchFamily="34" charset="-128"/>
              </a:rPr>
              <a:t>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Effective Access Time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7888288" cy="4432300"/>
          </a:xfrm>
        </p:spPr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Associative Lookup =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 time unit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Assume memory cycle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microsecond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Hit ratio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– percentage of times that a page number is found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Hit ratio = 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Effective Access Time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(EAT)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		EAT = (1 +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)  + (2 + )(1 – )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			= 2 +  – </a:t>
            </a:r>
            <a:r>
              <a:rPr lang="en-US" altLang="zh-TW" sz="2800" dirty="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Memory Protection</a:t>
            </a:r>
          </a:p>
        </p:txBody>
      </p:sp>
      <p:sp>
        <p:nvSpPr>
          <p:cNvPr id="3379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8700"/>
            <a:ext cx="7799388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Memory protection implemented by associating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protection bit </a:t>
            </a:r>
            <a:r>
              <a:rPr lang="en-US" altLang="zh-TW" sz="2800" dirty="0">
                <a:ea typeface="ＭＳ Ｐゴシック" pitchFamily="34" charset="-128"/>
              </a:rPr>
              <a:t>with each frame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Valid-invalid bit </a:t>
            </a:r>
            <a:r>
              <a:rPr lang="en-US" altLang="zh-TW" sz="2800" dirty="0">
                <a:ea typeface="ＭＳ Ｐゴシック" pitchFamily="34" charset="-128"/>
              </a:rPr>
              <a:t>attached to each entry in the page table: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“valid” </a:t>
            </a:r>
            <a:r>
              <a:rPr lang="en-US" altLang="zh-TW" sz="2800" dirty="0">
                <a:ea typeface="ＭＳ Ｐゴシック" pitchFamily="34" charset="-128"/>
              </a:rPr>
              <a:t>indicates that the associated page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 the process’ logical address space</a:t>
            </a:r>
            <a:r>
              <a:rPr lang="en-US" altLang="zh-TW" sz="2800" dirty="0">
                <a:ea typeface="ＭＳ Ｐゴシック" pitchFamily="34" charset="-128"/>
              </a:rPr>
              <a:t>, and is thus a legal page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“invalid”</a:t>
            </a:r>
            <a:r>
              <a:rPr lang="en-US" altLang="zh-TW" sz="2800" dirty="0">
                <a:ea typeface="ＭＳ Ｐゴシック" pitchFamily="34" charset="-128"/>
              </a:rPr>
              <a:t> indicates that the page is not in the process’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7324" y="0"/>
            <a:ext cx="8161338" cy="84455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Valid (v) or Invalid (</a:t>
            </a:r>
            <a:r>
              <a:rPr lang="en-US" altLang="zh-TW" dirty="0" err="1">
                <a:ea typeface="ＭＳ Ｐゴシック" pitchFamily="34" charset="-128"/>
              </a:rPr>
              <a:t>i</a:t>
            </a:r>
            <a:r>
              <a:rPr lang="en-US" altLang="zh-TW" dirty="0">
                <a:ea typeface="ＭＳ Ｐゴシック" pitchFamily="34" charset="-128"/>
              </a:rPr>
              <a:t>) bit in a Page Table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3490" y="947304"/>
            <a:ext cx="6755577" cy="58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24097" y="472965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887310" y="2727435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Shared Pages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8825" y="1027113"/>
            <a:ext cx="7966075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Shared code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One copy of read-only (reentrant) code shared among processes </a:t>
            </a:r>
            <a:r>
              <a:rPr lang="en-US" altLang="zh-TW" sz="2400" dirty="0">
                <a:ea typeface="ＭＳ Ｐゴシック" pitchFamily="34" charset="-128"/>
              </a:rPr>
              <a:t>(i.e., text editors, compilers, window systems).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Reentrant code </a:t>
            </a:r>
            <a:r>
              <a:rPr lang="en-US" altLang="zh-TW" sz="2400" dirty="0">
                <a:ea typeface="ＭＳ Ｐゴシック" pitchFamily="34" charset="-128"/>
              </a:rPr>
              <a:t>is non-self-modifying code: it never changes during execution.</a:t>
            </a: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Private code and data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Each process keeps a separate</a:t>
            </a:r>
            <a:r>
              <a:rPr lang="zh-TW" altLang="en-US" sz="2400" dirty="0">
                <a:ea typeface="ＭＳ Ｐゴシック" pitchFamily="34" charset="-128"/>
              </a:rPr>
              <a:t>分開的</a:t>
            </a:r>
            <a:r>
              <a:rPr lang="en-US" altLang="zh-TW" sz="2400" dirty="0">
                <a:ea typeface="ＭＳ Ｐゴシック" pitchFamily="34" charset="-128"/>
              </a:rPr>
              <a:t> copy of the code and data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Some operating systems implement shared memory using shared pages.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Shared Pages Example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291" y="1463565"/>
            <a:ext cx="48148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群組 9"/>
          <p:cNvGrpSpPr/>
          <p:nvPr/>
        </p:nvGrpSpPr>
        <p:grpSpPr>
          <a:xfrm>
            <a:off x="1870841" y="1355833"/>
            <a:ext cx="5207876" cy="4172608"/>
            <a:chOff x="1870841" y="1355833"/>
            <a:chExt cx="5207876" cy="4172608"/>
          </a:xfrm>
        </p:grpSpPr>
        <p:sp>
          <p:nvSpPr>
            <p:cNvPr id="5" name="橢圓 4"/>
            <p:cNvSpPr/>
            <p:nvPr/>
          </p:nvSpPr>
          <p:spPr bwMode="auto">
            <a:xfrm>
              <a:off x="1891862" y="1355833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833241" y="2632841"/>
              <a:ext cx="1245476" cy="156078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橢圓 7"/>
            <p:cNvSpPr/>
            <p:nvPr/>
          </p:nvSpPr>
          <p:spPr bwMode="auto">
            <a:xfrm>
              <a:off x="1870841" y="4235668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9" name="橢圓 8"/>
            <p:cNvSpPr/>
            <p:nvPr/>
          </p:nvSpPr>
          <p:spPr bwMode="auto">
            <a:xfrm>
              <a:off x="3788979" y="2811516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Structure of the Page Table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Hierarchical Paging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Hashed Page Tables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Inverted Page Tables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Hierarchical Page Tables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89013"/>
            <a:ext cx="790903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Modern computer systems support a large logical address space 2</a:t>
            </a:r>
            <a:r>
              <a:rPr lang="en-US" altLang="zh-TW" sz="2800" baseline="30000" dirty="0">
                <a:ea typeface="ＭＳ Ｐゴシック" pitchFamily="34" charset="-128"/>
              </a:rPr>
              <a:t>32</a:t>
            </a:r>
            <a:r>
              <a:rPr lang="en-US" altLang="zh-TW" sz="2800" dirty="0">
                <a:ea typeface="ＭＳ Ｐゴシック" pitchFamily="34" charset="-128"/>
              </a:rPr>
              <a:t> to 2</a:t>
            </a:r>
            <a:r>
              <a:rPr lang="en-US" altLang="zh-TW" sz="2800" baseline="30000" dirty="0">
                <a:ea typeface="ＭＳ Ｐゴシック" pitchFamily="34" charset="-128"/>
              </a:rPr>
              <a:t>64</a:t>
            </a:r>
            <a:r>
              <a:rPr lang="en-US" altLang="zh-TW" sz="2800" dirty="0">
                <a:ea typeface="ＭＳ Ｐゴシック" pitchFamily="34" charset="-128"/>
              </a:rPr>
              <a:t>.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The page table itself becomes excessively</a:t>
            </a:r>
            <a:r>
              <a:rPr lang="zh-TW" altLang="en-US" b="0" dirty="0"/>
              <a:t> </a:t>
            </a:r>
            <a:r>
              <a:rPr lang="zh-TW" altLang="en-US" b="0" dirty="0">
                <a:solidFill>
                  <a:srgbClr val="FF0000"/>
                </a:solidFill>
              </a:rPr>
              <a:t>極度地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large.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For 32-bit logical space, and page size of 4K, then a page table </a:t>
            </a:r>
            <a:r>
              <a:rPr lang="en-US" altLang="zh-TW" sz="2800" dirty="0" err="1">
                <a:ea typeface="ＭＳ Ｐゴシック" pitchFamily="34" charset="-128"/>
              </a:rPr>
              <a:t>caddressonsists</a:t>
            </a:r>
            <a:r>
              <a:rPr lang="en-US" altLang="zh-TW" sz="2800" dirty="0">
                <a:ea typeface="ＭＳ Ｐゴシック" pitchFamily="34" charset="-128"/>
              </a:rPr>
              <a:t>(</a:t>
            </a:r>
            <a:r>
              <a:rPr lang="zh-TW" altLang="en-US" sz="2800" dirty="0">
                <a:ea typeface="ＭＳ Ｐゴシック" pitchFamily="34" charset="-128"/>
              </a:rPr>
              <a:t>找不到翻譯</a:t>
            </a:r>
            <a:r>
              <a:rPr lang="en-US" altLang="zh-TW" sz="2800" dirty="0">
                <a:ea typeface="ＭＳ Ｐゴシック" pitchFamily="34" charset="-128"/>
              </a:rPr>
              <a:t>) of 1 million entries (2</a:t>
            </a:r>
            <a:r>
              <a:rPr lang="en-US" altLang="zh-TW" sz="2800" baseline="30000" dirty="0">
                <a:ea typeface="ＭＳ Ｐゴシック" pitchFamily="34" charset="-128"/>
              </a:rPr>
              <a:t>32</a:t>
            </a:r>
            <a:r>
              <a:rPr lang="en-US" altLang="zh-TW" sz="2800" dirty="0">
                <a:ea typeface="ＭＳ Ｐゴシック" pitchFamily="34" charset="-128"/>
              </a:rPr>
              <a:t>/ 2</a:t>
            </a:r>
            <a:r>
              <a:rPr lang="en-US" altLang="zh-TW" sz="2800" baseline="30000" dirty="0">
                <a:ea typeface="ＭＳ Ｐゴシック" pitchFamily="34" charset="-128"/>
              </a:rPr>
              <a:t>12 </a:t>
            </a:r>
            <a:r>
              <a:rPr lang="en-US" altLang="zh-TW" sz="2800" dirty="0">
                <a:ea typeface="ＭＳ Ｐゴシック" pitchFamily="34" charset="-128"/>
              </a:rPr>
              <a:t>= 2</a:t>
            </a:r>
            <a:r>
              <a:rPr lang="en-US" altLang="zh-TW" sz="2800" baseline="30000" dirty="0">
                <a:ea typeface="ＭＳ Ｐゴシック" pitchFamily="34" charset="-128"/>
              </a:rPr>
              <a:t>20</a:t>
            </a:r>
            <a:r>
              <a:rPr lang="en-US" altLang="zh-TW" sz="2800" dirty="0">
                <a:ea typeface="ＭＳ Ｐゴシック" pitchFamily="34" charset="-128"/>
              </a:rPr>
              <a:t> = 1 million ).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Break up the logical address space into multiple page tables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A simple technique is a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two-level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Page-Table Scheme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138" y="1011238"/>
            <a:ext cx="4906962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723696" y="4099035"/>
            <a:ext cx="1397877" cy="7882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752193" y="5108028"/>
            <a:ext cx="1397877" cy="10667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Paging Example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995363"/>
            <a:ext cx="8518525" cy="4157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logical address (on 32-bit machine with 1K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number </a:t>
            </a:r>
            <a:r>
              <a:rPr lang="en-US" altLang="zh-TW" dirty="0">
                <a:ea typeface="ＭＳ Ｐゴシック" pitchFamily="34" charset="-128"/>
              </a:rPr>
              <a:t>consisting of 22 bits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en-US" altLang="zh-TW" dirty="0">
                <a:ea typeface="ＭＳ Ｐゴシック" pitchFamily="34" charset="-128"/>
              </a:rPr>
              <a:t>consisting of 10 bits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Since the page table is paged, the page number is further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12-bit page number 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10-bit page offset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Thus, a logical address is as</a:t>
            </a:r>
            <a:br>
              <a:rPr lang="en-US" altLang="zh-TW" dirty="0">
                <a:ea typeface="ＭＳ Ｐゴシック" pitchFamily="34" charset="-128"/>
              </a:rPr>
            </a:br>
            <a:br>
              <a:rPr lang="en-US" altLang="zh-TW" dirty="0">
                <a:ea typeface="ＭＳ Ｐゴシック" pitchFamily="34" charset="-128"/>
              </a:rPr>
            </a:br>
            <a:r>
              <a:rPr lang="en-US" altLang="zh-TW" dirty="0">
                <a:ea typeface="ＭＳ Ｐゴシック" pitchFamily="34" charset="-128"/>
              </a:rPr>
              <a:t>where</a:t>
            </a:r>
            <a:r>
              <a:rPr lang="en-US" altLang="zh-TW" i="1" dirty="0">
                <a:ea typeface="ＭＳ Ｐゴシック" pitchFamily="34" charset="-128"/>
              </a:rPr>
              <a:t>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an index into the outer page table, and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the displacement within the page of the outer page table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5079524" y="3462287"/>
            <a:ext cx="3315615" cy="1476097"/>
            <a:chOff x="5426365" y="3115446"/>
            <a:chExt cx="3315615" cy="1476097"/>
          </a:xfrm>
        </p:grpSpPr>
        <p:sp>
          <p:nvSpPr>
            <p:cNvPr id="39940" name="Rectangle 4"/>
            <p:cNvSpPr>
              <a:spLocks noChangeArrowheads="1"/>
            </p:cNvSpPr>
            <p:nvPr/>
          </p:nvSpPr>
          <p:spPr bwMode="auto">
            <a:xfrm>
              <a:off x="5636830" y="3595853"/>
              <a:ext cx="3105150" cy="438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 sz="2800" b="1"/>
            </a:p>
          </p:txBody>
        </p:sp>
        <p:sp>
          <p:nvSpPr>
            <p:cNvPr id="40965" name="Line 5"/>
            <p:cNvSpPr>
              <a:spLocks noChangeShapeType="1"/>
            </p:cNvSpPr>
            <p:nvPr/>
          </p:nvSpPr>
          <p:spPr bwMode="auto">
            <a:xfrm>
              <a:off x="6475030" y="3586655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6" name="Line 6"/>
            <p:cNvSpPr>
              <a:spLocks noChangeShapeType="1"/>
            </p:cNvSpPr>
            <p:nvPr/>
          </p:nvSpPr>
          <p:spPr bwMode="auto">
            <a:xfrm>
              <a:off x="7270368" y="3284485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5426365" y="3115446"/>
              <a:ext cx="16337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page number</a:t>
              </a:r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>
              <a:off x="7291144" y="3128146"/>
              <a:ext cx="14157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 dirty="0">
                  <a:latin typeface="Helvetica" pitchFamily="34" charset="0"/>
                </a:rPr>
                <a:t>page offset</a:t>
              </a:r>
            </a:p>
          </p:txBody>
        </p: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5769012" y="3544588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 dirty="0">
                  <a:latin typeface="Helvetica" pitchFamily="34" charset="0"/>
                </a:rPr>
                <a:t>p</a:t>
              </a:r>
              <a:r>
                <a:rPr lang="en-US" altLang="zh-TW" sz="2800" b="1" i="1" baseline="-25000" dirty="0">
                  <a:latin typeface="Helvetica" pitchFamily="34" charset="0"/>
                </a:rPr>
                <a:t>1</a:t>
              </a:r>
              <a:endParaRPr lang="en-US" altLang="zh-TW" sz="2800" b="1" baseline="-25000" dirty="0">
                <a:latin typeface="Helvetica" pitchFamily="34" charset="0"/>
              </a:endParaRP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6569110" y="3536651"/>
              <a:ext cx="5373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p</a:t>
              </a:r>
              <a:r>
                <a:rPr lang="en-US" altLang="zh-TW" sz="2800" b="1" baseline="-25000">
                  <a:latin typeface="Helvetica" pitchFamily="34" charset="0"/>
                </a:rPr>
                <a:t>2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7593691" y="3574751"/>
              <a:ext cx="40427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d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5941630" y="4224830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12</a:t>
              </a:r>
            </a:p>
          </p:txBody>
        </p:sp>
        <p:sp>
          <p:nvSpPr>
            <p:cNvPr id="40973" name="Text Box 13"/>
            <p:cNvSpPr txBox="1">
              <a:spLocks noChangeArrowheads="1"/>
            </p:cNvSpPr>
            <p:nvPr/>
          </p:nvSpPr>
          <p:spPr bwMode="auto">
            <a:xfrm>
              <a:off x="66083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  <p:sp>
          <p:nvSpPr>
            <p:cNvPr id="40974" name="Text Box 14"/>
            <p:cNvSpPr txBox="1">
              <a:spLocks noChangeArrowheads="1"/>
            </p:cNvSpPr>
            <p:nvPr/>
          </p:nvSpPr>
          <p:spPr bwMode="auto">
            <a:xfrm>
              <a:off x="76751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Address-Translation Scheme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1987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671146"/>
            <a:ext cx="8213877" cy="346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159876" y="2632841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661338" y="33212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7115504" y="39308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67710" y="1902372"/>
            <a:ext cx="1234966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1026"/>
          <p:cNvSpPr txBox="1">
            <a:spLocks noChangeArrowheads="1"/>
          </p:cNvSpPr>
          <p:nvPr/>
        </p:nvSpPr>
        <p:spPr bwMode="auto">
          <a:xfrm>
            <a:off x="6896054" y="4986437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4975" y="927475"/>
            <a:ext cx="8159479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Program must be brought (from disk)  into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</a:t>
            </a:r>
            <a:r>
              <a:rPr lang="en-US" altLang="zh-TW" sz="2800" dirty="0">
                <a:ea typeface="ＭＳ Ｐゴシック" pitchFamily="34" charset="-128"/>
              </a:rPr>
              <a:t> and placed within a process for it to be run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Main memory and registers </a:t>
            </a:r>
            <a:r>
              <a:rPr lang="en-US" altLang="zh-TW" sz="2800" dirty="0">
                <a:ea typeface="ＭＳ Ｐゴシック" pitchFamily="34" charset="-128"/>
              </a:rPr>
              <a:t>are only storage CPU can access directly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Register access in one CPU clock (or less)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Main memory can take many cycles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sits between main memory and CPU registers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Protection of memory is required to ensure correct operation   </a:t>
            </a:r>
            <a:r>
              <a:rPr lang="zh-TW" altLang="en-US" sz="2800" dirty="0">
                <a:ea typeface="ＭＳ Ｐゴシック" pitchFamily="34" charset="-128"/>
              </a:rPr>
              <a:t>保護其他</a:t>
            </a:r>
            <a:r>
              <a:rPr lang="en-US" altLang="zh-TW" sz="2800" dirty="0">
                <a:ea typeface="ＭＳ Ｐゴシック" pitchFamily="34" charset="-128"/>
              </a:rPr>
              <a:t>proc</a:t>
            </a:r>
            <a:r>
              <a:rPr lang="zh-TW" altLang="en-US" sz="2800" dirty="0">
                <a:ea typeface="ＭＳ Ｐゴシック" pitchFamily="34" charset="-128"/>
              </a:rPr>
              <a:t>不能寫到自己的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zh-TW" altLang="en-US" sz="2800" dirty="0">
                <a:ea typeface="ＭＳ Ｐゴシック" pitchFamily="34" charset="-128"/>
              </a:rPr>
              <a:t>程式沒授權不能寫</a:t>
            </a:r>
            <a:r>
              <a:rPr lang="en-US" altLang="zh-TW" sz="2800" dirty="0">
                <a:ea typeface="ＭＳ Ｐゴシック" pitchFamily="34" charset="-128"/>
              </a:rPr>
              <a:t>OS</a:t>
            </a:r>
            <a:r>
              <a:rPr lang="zh-TW" altLang="en-US" sz="2800" dirty="0">
                <a:ea typeface="ＭＳ Ｐゴシック" pitchFamily="34" charset="-128"/>
              </a:rPr>
              <a:t>在用的記憶體</a:t>
            </a:r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Monotype Sorts" pitchFamily="2" charset="2"/>
              <a:buNone/>
            </a:pPr>
            <a:endParaRPr lang="en-US" altLang="zh-TW" sz="2800" b="1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Scheme</a:t>
            </a:r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254" y="1299396"/>
            <a:ext cx="620871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963" y="3925888"/>
            <a:ext cx="64468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文字方塊 4"/>
          <p:cNvSpPr txBox="1">
            <a:spLocks noChangeArrowheads="1"/>
          </p:cNvSpPr>
          <p:nvPr/>
        </p:nvSpPr>
        <p:spPr bwMode="auto">
          <a:xfrm>
            <a:off x="1999582" y="5556032"/>
            <a:ext cx="51844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Candara" pitchFamily="34" charset="0"/>
              </a:rPr>
              <a:t>64-bit machine with 4K page</a:t>
            </a:r>
            <a:endParaRPr lang="zh-TW" altLang="en-US" sz="3200" b="1" dirty="0">
              <a:latin typeface="Candara" pitchFamily="34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793529" y="3531476"/>
            <a:ext cx="7420305" cy="186033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1195388"/>
            <a:ext cx="8016875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Common in address spaces &gt; 32 bits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page number is hashed into</a:t>
            </a:r>
            <a:r>
              <a:rPr lang="en-US" altLang="zh-TW" sz="2800" dirty="0">
                <a:ea typeface="ＭＳ Ｐゴシック" pitchFamily="34" charset="-128"/>
              </a:rPr>
              <a:t> a page table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This page table contains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 chain of elements hashing to the same location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Virtual page numbers are compared in this chain searching for a match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505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289" y="1377512"/>
            <a:ext cx="7573962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261241" y="3531476"/>
            <a:ext cx="1087821" cy="7252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093781" y="3610302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349767" y="3605047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1450428" y="1818289"/>
            <a:ext cx="54128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Inverted Page Table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014413"/>
            <a:ext cx="8121650" cy="4792662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One entry for each real page of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page table is shared by all processes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Entry consists of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address of the page stored in that real memory location</a:t>
            </a:r>
            <a:r>
              <a:rPr lang="en-US" altLang="zh-TW" sz="2800" dirty="0">
                <a:ea typeface="ＭＳ Ｐゴシック" pitchFamily="34" charset="-128"/>
              </a:rPr>
              <a:t>, with information about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process</a:t>
            </a:r>
            <a:r>
              <a:rPr lang="en-US" altLang="zh-TW" sz="2800" dirty="0">
                <a:ea typeface="ＭＳ Ｐゴシック" pitchFamily="34" charset="-128"/>
              </a:rPr>
              <a:t> that owns that page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Decreases memory needed </a:t>
            </a:r>
            <a:r>
              <a:rPr lang="en-US" altLang="zh-TW" sz="2800" dirty="0">
                <a:ea typeface="ＭＳ Ｐゴシック" pitchFamily="34" charset="-128"/>
              </a:rPr>
              <a:t>to store each page table, but increases time needed to search the table when a page reference occurs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Use hash table to limit the search to one — or at most a few — page-table entries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Inverted Page Table Architecture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710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476" y="981668"/>
            <a:ext cx="65024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380598" y="245941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79384" y="3999177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83122" y="349993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256694" y="2443646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96667" y="353672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182422" y="615309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The search can be done sequentially,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hash function,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associative memory 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946150"/>
            <a:ext cx="8132762" cy="44831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Memory-management scheme that supports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view of memory </a:t>
            </a:r>
          </a:p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program is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 collection of segments</a:t>
            </a:r>
          </a:p>
          <a:p>
            <a:pPr lvl="1"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000" dirty="0">
                <a:ea typeface="ＭＳ Ｐゴシック" pitchFamily="34" charset="-128"/>
              </a:rPr>
              <a:t>main program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procedure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function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method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object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common block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stack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symbol table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User’s View of a Program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6975" y="1159482"/>
            <a:ext cx="4049713" cy="530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View of Segmentation</a:t>
            </a:r>
          </a:p>
        </p:txBody>
      </p:sp>
      <p:sp>
        <p:nvSpPr>
          <p:cNvPr id="50179" name="Oval 3"/>
          <p:cNvSpPr>
            <a:spLocks noChangeArrowheads="1"/>
          </p:cNvSpPr>
          <p:nvPr/>
        </p:nvSpPr>
        <p:spPr bwMode="auto">
          <a:xfrm>
            <a:off x="1797282" y="156572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 b="1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2330682" y="225152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1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178282" y="339452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3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3626082" y="286112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2</a:t>
            </a: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549882" y="385172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4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064482" y="1565725"/>
            <a:ext cx="1143000" cy="3962400"/>
            <a:chOff x="3888" y="1056"/>
            <a:chExt cx="720" cy="2496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019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019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sp>
          <p:nvSpPr>
            <p:cNvPr id="50189" name="Text Box 15"/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</a:t>
              </a:r>
            </a:p>
          </p:txBody>
        </p:sp>
        <p:sp>
          <p:nvSpPr>
            <p:cNvPr id="50190" name="Text Box 16"/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4</a:t>
              </a:r>
            </a:p>
          </p:txBody>
        </p:sp>
        <p:sp>
          <p:nvSpPr>
            <p:cNvPr id="5019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50194" name="Text Box 20"/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2</a:t>
              </a:r>
            </a:p>
          </p:txBody>
        </p:sp>
        <p:sp>
          <p:nvSpPr>
            <p:cNvPr id="50195" name="Text Box 21"/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0185" name="Text Box 22"/>
          <p:cNvSpPr txBox="1">
            <a:spLocks noChangeArrowheads="1"/>
          </p:cNvSpPr>
          <p:nvPr/>
        </p:nvSpPr>
        <p:spPr bwMode="auto">
          <a:xfrm>
            <a:off x="2403660" y="5649053"/>
            <a:ext cx="1454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user space </a:t>
            </a:r>
          </a:p>
        </p:txBody>
      </p:sp>
      <p:sp>
        <p:nvSpPr>
          <p:cNvPr id="50186" name="Text Box 23"/>
          <p:cNvSpPr txBox="1">
            <a:spLocks noChangeArrowheads="1"/>
          </p:cNvSpPr>
          <p:nvPr/>
        </p:nvSpPr>
        <p:spPr bwMode="auto">
          <a:xfrm>
            <a:off x="5200736" y="5649053"/>
            <a:ext cx="27879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995363"/>
            <a:ext cx="8150225" cy="4527550"/>
          </a:xfrm>
        </p:spPr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</a:t>
            </a:r>
            <a:r>
              <a:rPr lang="en-US" altLang="zh-TW" sz="2400" dirty="0">
                <a:ea typeface="ＭＳ Ｐゴシック" pitchFamily="34" charset="-128"/>
              </a:rPr>
              <a:t>consists of a two-</a:t>
            </a:r>
            <a:r>
              <a:rPr lang="en-US" altLang="zh-TW" sz="2400" dirty="0" err="1">
                <a:ea typeface="ＭＳ Ｐゴシック" pitchFamily="34" charset="-128"/>
              </a:rPr>
              <a:t>tuple</a:t>
            </a:r>
            <a:r>
              <a:rPr lang="en-US" altLang="zh-TW" sz="2400" dirty="0">
                <a:ea typeface="ＭＳ Ｐゴシック" pitchFamily="34" charset="-128"/>
              </a:rPr>
              <a:t>: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Segment 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base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limit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specifies the length of the segment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base register (STBR)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points to the segment table’s location in memory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length register (STLR)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indicates</a:t>
            </a:r>
            <a:r>
              <a:rPr lang="zh-TW" altLang="en-US" sz="2400" dirty="0">
                <a:ea typeface="ＭＳ Ｐゴシック" pitchFamily="34" charset="-128"/>
              </a:rPr>
              <a:t>指出 象徵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number of segments</a:t>
            </a:r>
            <a:r>
              <a:rPr lang="en-US" altLang="zh-TW" sz="2400" dirty="0">
                <a:ea typeface="ＭＳ Ｐゴシック" pitchFamily="34" charset="-128"/>
              </a:rPr>
              <a:t> used by a program;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                  segment number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is legal if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&lt;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Hardware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908" y="1419225"/>
            <a:ext cx="6357938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 bwMode="auto">
          <a:xfrm>
            <a:off x="4067503" y="1403131"/>
            <a:ext cx="1008994" cy="12454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396368" y="2948150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71251" y="3857294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2788" y="1039813"/>
            <a:ext cx="7981950" cy="4483100"/>
          </a:xfrm>
        </p:spPr>
        <p:txBody>
          <a:bodyPr/>
          <a:lstStyle/>
          <a:p>
            <a:r>
              <a:rPr lang="zh-TW" altLang="en-US" sz="2800" dirty="0">
                <a:ea typeface="ＭＳ Ｐゴシック" pitchFamily="34" charset="-128"/>
              </a:rPr>
              <a:t>針對每個</a:t>
            </a:r>
            <a:r>
              <a:rPr lang="en-US" altLang="zh-TW" sz="2800" dirty="0" err="1">
                <a:ea typeface="ＭＳ Ｐゴシック" pitchFamily="34" charset="-128"/>
              </a:rPr>
              <a:t>procc</a:t>
            </a:r>
            <a:r>
              <a:rPr lang="zh-TW" altLang="en-US" sz="2800" dirty="0">
                <a:ea typeface="ＭＳ Ｐゴシック" pitchFamily="34" charset="-128"/>
              </a:rPr>
              <a:t>會去用</a:t>
            </a:r>
            <a:r>
              <a:rPr lang="en-US" altLang="zh-TW" sz="2800" dirty="0" err="1">
                <a:ea typeface="ＭＳ Ｐゴシック" pitchFamily="34" charset="-128"/>
              </a:rPr>
              <a:t>b~l</a:t>
            </a:r>
            <a:r>
              <a:rPr lang="en-US" altLang="zh-TW" sz="2800" dirty="0">
                <a:ea typeface="ＭＳ Ｐゴシック" pitchFamily="34" charset="-128"/>
              </a:rPr>
              <a:t> </a:t>
            </a:r>
            <a:r>
              <a:rPr lang="zh-TW" altLang="en-US" sz="2800" dirty="0">
                <a:ea typeface="ＭＳ Ｐゴシック" pitchFamily="34" charset="-128"/>
              </a:rPr>
              <a:t>作保護  </a:t>
            </a:r>
            <a:r>
              <a:rPr lang="en-US" altLang="zh-TW" sz="2800" dirty="0">
                <a:ea typeface="ＭＳ Ｐゴシック" pitchFamily="34" charset="-128"/>
              </a:rPr>
              <a:t>L</a:t>
            </a:r>
            <a:r>
              <a:rPr lang="zh-TW" altLang="en-US" sz="2800" dirty="0">
                <a:ea typeface="ＭＳ Ｐゴシック" pitchFamily="34" charset="-128"/>
              </a:rPr>
              <a:t>是大小 所以</a:t>
            </a:r>
            <a:r>
              <a:rPr lang="en-US" altLang="zh-TW" sz="2800" dirty="0">
                <a:ea typeface="ＭＳ Ｐゴシック" pitchFamily="34" charset="-128"/>
              </a:rPr>
              <a:t>30040()+120900=420940  </a:t>
            </a:r>
            <a:r>
              <a:rPr lang="zh-TW" altLang="en-US" sz="2800" dirty="0">
                <a:ea typeface="ＭＳ Ｐゴシック" pitchFamily="34" charset="-128"/>
              </a:rPr>
              <a:t>可用範圍</a:t>
            </a:r>
            <a:r>
              <a:rPr lang="en-US" altLang="zh-TW" sz="2800" dirty="0">
                <a:ea typeface="ＭＳ Ｐゴシック" pitchFamily="34" charset="-128"/>
              </a:rPr>
              <a:t>   A pair of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base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and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 limit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registers define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0424" y="2280698"/>
            <a:ext cx="3977837" cy="43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128713"/>
            <a:ext cx="7942263" cy="4468812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With each entry in segment table associate: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validation bit = 0 </a:t>
            </a:r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 illegal segment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read/write/execute privileges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 bits associated with segments</a:t>
            </a:r>
            <a:r>
              <a:rPr lang="en-US" altLang="zh-TW" sz="2400" dirty="0">
                <a:ea typeface="ＭＳ Ｐゴシック" pitchFamily="34" charset="-128"/>
              </a:rPr>
              <a:t>; code sharing occurs at segment level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Since segments vary in length,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memory allocation is a dynamic storage-allocation problem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361" y="1101774"/>
            <a:ext cx="6261977" cy="542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 of Segmentation</a:t>
            </a:r>
            <a:endParaRPr lang="en-US" altLang="zh-TW" sz="2400">
              <a:ea typeface="ＭＳ Ｐゴシック" pitchFamily="34" charset="-128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60331" y="1529253"/>
            <a:ext cx="5990897" cy="2049519"/>
            <a:chOff x="1860331" y="1529253"/>
            <a:chExt cx="5990897" cy="2049519"/>
          </a:xfrm>
        </p:grpSpPr>
        <p:sp>
          <p:nvSpPr>
            <p:cNvPr id="4" name="橢圓 3"/>
            <p:cNvSpPr/>
            <p:nvPr/>
          </p:nvSpPr>
          <p:spPr bwMode="auto">
            <a:xfrm>
              <a:off x="1860331" y="1529253"/>
              <a:ext cx="1277007" cy="170267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5" name="橢圓 4"/>
            <p:cNvSpPr/>
            <p:nvPr/>
          </p:nvSpPr>
          <p:spPr bwMode="auto">
            <a:xfrm>
              <a:off x="6096000" y="1902372"/>
              <a:ext cx="1755228" cy="93016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918841" y="3326524"/>
              <a:ext cx="1245476" cy="25224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Example: The Intel Pentium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066800"/>
            <a:ext cx="8553450" cy="453072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Supports both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  <a:r>
              <a:rPr lang="en-US" altLang="zh-TW" sz="2400" dirty="0">
                <a:ea typeface="ＭＳ Ｐゴシック" pitchFamily="34" charset="-128"/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CPU generates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Given to segmentation unit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produces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linear addresses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Linear address given to paging unit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generates physical address in main memory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Paging units form equivalent of MMU</a:t>
            </a:r>
          </a:p>
          <a:p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94" y="4968602"/>
            <a:ext cx="7983537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3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49" y="972204"/>
            <a:ext cx="8332733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 is allowed to be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as large as 4GB (32 bits)</a:t>
            </a:r>
            <a:r>
              <a:rPr kumimoji="1" lang="en-US" altLang="zh-TW" sz="2400" b="1" kern="0" dirty="0">
                <a:latin typeface="Candara" pitchFamily="34" charset="0"/>
              </a:rPr>
              <a:t>, and the maximum number of  segments per process is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16K</a:t>
            </a:r>
            <a:r>
              <a:rPr kumimoji="1" lang="en-US" altLang="zh-TW" sz="2400" b="1" kern="0" dirty="0">
                <a:latin typeface="Candara" pitchFamily="34" charset="0"/>
              </a:rPr>
              <a:t>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logical address space is divided into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two partitions</a:t>
            </a:r>
            <a:r>
              <a:rPr kumimoji="1" lang="en-US" altLang="zh-TW" sz="2400" b="1" kern="0" dirty="0">
                <a:latin typeface="Candara" pitchFamily="34" charset="0"/>
              </a:rPr>
              <a:t>: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first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private to that process.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shared among all processes.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Local Descriptor Table (LDT):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1</a:t>
            </a:r>
            <a:r>
              <a:rPr kumimoji="1" lang="en-US" altLang="zh-TW" sz="2400" b="1" kern="0" baseline="30000" dirty="0">
                <a:latin typeface="Candara" pitchFamily="34" charset="0"/>
              </a:rPr>
              <a:t>st</a:t>
            </a:r>
            <a:r>
              <a:rPr kumimoji="1" lang="en-US" altLang="zh-TW" sz="2400" b="1" kern="0" dirty="0">
                <a:latin typeface="Candara" pitchFamily="34" charset="0"/>
              </a:rPr>
              <a:t> partition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Global Descriptor Table (GDT):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Each entry of LDT and GDT is an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8-byte descriptor </a:t>
            </a:r>
            <a:r>
              <a:rPr kumimoji="1" lang="en-US" altLang="zh-TW" sz="2400" b="1" kern="0" dirty="0">
                <a:latin typeface="Candara" pitchFamily="34" charset="0"/>
              </a:rPr>
              <a:t>of a particular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2486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logical address is a pair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(selector, offset), </a:t>
            </a:r>
            <a:r>
              <a:rPr kumimoji="1" lang="en-US" altLang="zh-TW" sz="2800" b="1" kern="0" dirty="0">
                <a:latin typeface="Candara" pitchFamily="34" charset="0"/>
              </a:rPr>
              <a:t>where 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selector</a:t>
            </a:r>
            <a:r>
              <a:rPr kumimoji="1" lang="en-US" altLang="zh-TW" sz="2800" b="1" kern="0" dirty="0">
                <a:latin typeface="Candara" pitchFamily="34" charset="0"/>
              </a:rPr>
              <a:t> is a 16-bit number and offset is a 32-bit number: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machine has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six segment registers</a:t>
            </a:r>
            <a:r>
              <a:rPr kumimoji="1" lang="en-US" altLang="zh-TW" sz="2800" b="1" kern="0" dirty="0">
                <a:latin typeface="Candara" pitchFamily="34" charset="0"/>
              </a:rPr>
              <a:t>, allowing six segments to be addressed at any one time by a process.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linear address is 32 bits long </a:t>
            </a:r>
            <a:r>
              <a:rPr kumimoji="1" lang="en-US" altLang="zh-TW" sz="2800" b="1" kern="0" dirty="0">
                <a:latin typeface="Candara" pitchFamily="34" charset="0"/>
              </a:rPr>
              <a:t>and is formed as follows.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  <p:sp>
        <p:nvSpPr>
          <p:cNvPr id="57348" name="矩形 3"/>
          <p:cNvSpPr>
            <a:spLocks noChangeArrowheads="1"/>
          </p:cNvSpPr>
          <p:nvPr/>
        </p:nvSpPr>
        <p:spPr bwMode="auto">
          <a:xfrm>
            <a:off x="2447612" y="2750436"/>
            <a:ext cx="4057650" cy="438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r>
              <a:rPr lang="zh-TW" altLang="en-US" sz="2400" dirty="0"/>
              <a:t>       </a:t>
            </a:r>
            <a:r>
              <a:rPr lang="en-US" altLang="zh-TW" sz="2400" dirty="0"/>
              <a:t>s</a:t>
            </a:r>
            <a:r>
              <a:rPr lang="zh-TW" altLang="en-US" sz="2400" dirty="0"/>
              <a:t>              </a:t>
            </a:r>
            <a:r>
              <a:rPr lang="en-US" altLang="zh-TW" sz="2400" dirty="0"/>
              <a:t>g      p</a:t>
            </a:r>
          </a:p>
          <a:p>
            <a:r>
              <a:rPr lang="en-US" altLang="zh-TW" sz="2400" dirty="0"/>
              <a:t>      13              1     2</a:t>
            </a:r>
            <a:endParaRPr lang="zh-TW" altLang="en-US" sz="2400" dirty="0"/>
          </a:p>
        </p:txBody>
      </p:sp>
      <p:cxnSp>
        <p:nvCxnSpPr>
          <p:cNvPr id="57349" name="直線接點 6"/>
          <p:cNvCxnSpPr>
            <a:cxnSpLocks noChangeShapeType="1"/>
          </p:cNvCxnSpPr>
          <p:nvPr/>
        </p:nvCxnSpPr>
        <p:spPr bwMode="auto">
          <a:xfrm rot="5400000">
            <a:off x="454311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350" name="直線接點 9"/>
          <p:cNvCxnSpPr>
            <a:cxnSpLocks noChangeShapeType="1"/>
          </p:cNvCxnSpPr>
          <p:nvPr/>
        </p:nvCxnSpPr>
        <p:spPr bwMode="auto">
          <a:xfrm rot="5400000">
            <a:off x="513366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Intel Pentium Segmentation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 l="665" t="9654" r="665" b="10266"/>
          <a:stretch>
            <a:fillRect/>
          </a:stretch>
        </p:blipFill>
        <p:spPr bwMode="auto">
          <a:xfrm>
            <a:off x="828675" y="1847850"/>
            <a:ext cx="7378700" cy="449103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58372" name="文字方塊 3"/>
          <p:cNvSpPr txBox="1">
            <a:spLocks noChangeArrowheads="1"/>
          </p:cNvSpPr>
          <p:nvPr/>
        </p:nvSpPr>
        <p:spPr bwMode="auto">
          <a:xfrm>
            <a:off x="3219450" y="1371600"/>
            <a:ext cx="3441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/>
              <a:t>16                             32</a:t>
            </a:r>
            <a:endParaRPr lang="zh-TW" altLang="en-US" sz="2000" b="1"/>
          </a:p>
        </p:txBody>
      </p:sp>
      <p:sp>
        <p:nvSpPr>
          <p:cNvPr id="58373" name="文字方塊 4"/>
          <p:cNvSpPr txBox="1">
            <a:spLocks noChangeArrowheads="1"/>
          </p:cNvSpPr>
          <p:nvPr/>
        </p:nvSpPr>
        <p:spPr bwMode="auto">
          <a:xfrm>
            <a:off x="3162300" y="5543550"/>
            <a:ext cx="3476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8</a:t>
            </a:r>
            <a:endParaRPr lang="zh-TW" altLang="en-US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4000">
                <a:ea typeface="ＭＳ Ｐゴシック" pitchFamily="34" charset="-128"/>
              </a:rPr>
              <a:t>Pentium Paging</a:t>
            </a:r>
          </a:p>
        </p:txBody>
      </p:sp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403187" y="2690977"/>
            <a:ext cx="6786562" cy="148748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7848" y="1003736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A page is allowed to be as 4kB or 4MB.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For 4-KB pages, a two level paging scheme is used (32-bit linear address)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address-translation scheme is shown as follows.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directory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size flag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Pentium Paging Architecture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5512" y="946236"/>
            <a:ext cx="5771219" cy="562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333297" y="2012733"/>
            <a:ext cx="5002925" cy="2590798"/>
            <a:chOff x="2333297" y="2012733"/>
            <a:chExt cx="5002925" cy="2590798"/>
          </a:xfrm>
        </p:grpSpPr>
        <p:sp>
          <p:nvSpPr>
            <p:cNvPr id="4" name="矩形 3"/>
            <p:cNvSpPr/>
            <p:nvPr/>
          </p:nvSpPr>
          <p:spPr bwMode="auto">
            <a:xfrm>
              <a:off x="2333297" y="2916622"/>
              <a:ext cx="1403131" cy="16869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4219904" y="2012733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933091" y="2023244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328041" y="2927133"/>
            <a:ext cx="4997671" cy="2664370"/>
            <a:chOff x="2328041" y="2927133"/>
            <a:chExt cx="4997671" cy="2664370"/>
          </a:xfrm>
        </p:grpSpPr>
        <p:sp>
          <p:nvSpPr>
            <p:cNvPr id="6" name="矩形 5"/>
            <p:cNvSpPr/>
            <p:nvPr/>
          </p:nvSpPr>
          <p:spPr bwMode="auto">
            <a:xfrm>
              <a:off x="2328041" y="2927133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933090" y="3915105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Linux on 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Systems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Linux does not reply on segmentations and used it minimally.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On the Pentium,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Linux uses only six segments</a:t>
            </a:r>
            <a:r>
              <a:rPr kumimoji="1" lang="en-US" altLang="zh-TW" sz="2800" b="1" kern="0" dirty="0">
                <a:latin typeface="Candara" pitchFamily="34" charset="0"/>
              </a:rPr>
              <a:t>: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 task-state segment (TSS)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default LDT segment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Linear Address in Linux</a:t>
            </a: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811870" y="1122691"/>
            <a:ext cx="8048351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The linear address in Linux is broken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into four parts</a:t>
            </a:r>
            <a:r>
              <a:rPr kumimoji="1" lang="en-US" altLang="zh-TW" sz="2800" b="1" dirty="0">
                <a:latin typeface="Candara" pitchFamily="34" charset="0"/>
              </a:rPr>
              <a:t>: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Each task in Linux  has its own set of page tables and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CR3 register points to the global directory </a:t>
            </a:r>
            <a:r>
              <a:rPr kumimoji="1" lang="en-US" altLang="zh-TW" sz="2800" b="1" dirty="0">
                <a:latin typeface="Candara" pitchFamily="34" charset="0"/>
              </a:rPr>
              <a:t>for the task currently executing.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During a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context switch</a:t>
            </a:r>
            <a:r>
              <a:rPr kumimoji="1" lang="en-US" altLang="zh-TW" sz="2800" b="1" dirty="0">
                <a:latin typeface="Candara" pitchFamily="34" charset="0"/>
              </a:rPr>
              <a:t>, the value of CR3 register is restored in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TSS segments of the tasks </a:t>
            </a:r>
            <a:r>
              <a:rPr kumimoji="1" lang="en-US" altLang="zh-TW" sz="2800" b="1" dirty="0">
                <a:latin typeface="Candara" pitchFamily="34" charset="0"/>
              </a:rPr>
              <a:t>involved in the context switch.</a:t>
            </a:r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2281019"/>
            <a:ext cx="6907213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62798" y="307975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Binding of Instructions and Data to Memory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133" y="623888"/>
            <a:ext cx="8128000" cy="4114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endParaRPr lang="en-US" altLang="zh-TW" sz="2400" dirty="0">
              <a:ea typeface="ＭＳ Ｐゴシック" pitchFamily="34" charset="-128"/>
            </a:endParaRPr>
          </a:p>
          <a:p>
            <a:r>
              <a:rPr kumimoji="0"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Address binding </a:t>
            </a:r>
            <a:r>
              <a:rPr kumimoji="0" lang="en-US" altLang="zh-TW" sz="2400" dirty="0">
                <a:ea typeface="ＭＳ Ｐゴシック" pitchFamily="34" charset="-128"/>
              </a:rPr>
              <a:t>of </a:t>
            </a:r>
            <a:r>
              <a:rPr kumimoji="0" lang="en-US" altLang="zh-TW" sz="2400" dirty="0">
                <a:solidFill>
                  <a:srgbClr val="00B0F0"/>
                </a:solidFill>
                <a:ea typeface="ＭＳ Ｐゴシック" pitchFamily="34" charset="-128"/>
              </a:rPr>
              <a:t>instructions</a:t>
            </a:r>
            <a:r>
              <a:rPr kumimoji="0" lang="en-US" altLang="zh-TW" sz="2400" dirty="0">
                <a:ea typeface="ＭＳ Ｐゴシック" pitchFamily="34" charset="-128"/>
              </a:rPr>
              <a:t> and </a:t>
            </a:r>
            <a:r>
              <a:rPr kumimoji="0" lang="en-US" altLang="zh-TW" sz="2400" dirty="0">
                <a:solidFill>
                  <a:srgbClr val="00B0F0"/>
                </a:solidFill>
                <a:ea typeface="ＭＳ Ｐゴシック" pitchFamily="34" charset="-128"/>
              </a:rPr>
              <a:t>data</a:t>
            </a:r>
            <a:r>
              <a:rPr kumimoji="0" lang="en-US" altLang="zh-TW" sz="2400" dirty="0">
                <a:ea typeface="ＭＳ Ｐゴシック" pitchFamily="34" charset="-128"/>
              </a:rPr>
              <a:t> to memory addresses can happen at three different stages</a:t>
            </a:r>
          </a:p>
          <a:p>
            <a:r>
              <a:rPr kumimoji="0" lang="zh-TW" altLang="en-US" dirty="0">
                <a:ea typeface="ＭＳ Ｐゴシック" pitchFamily="34" charset="-128"/>
              </a:rPr>
              <a:t>三個決定的時間點</a:t>
            </a:r>
            <a:endParaRPr kumimoji="0"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Compile time</a:t>
            </a:r>
            <a:r>
              <a:rPr lang="en-US" altLang="zh-TW" sz="2400" dirty="0">
                <a:ea typeface="ＭＳ Ｐゴシック" pitchFamily="34" charset="-128"/>
              </a:rPr>
              <a:t>:  If memory location known a priori, </a:t>
            </a:r>
            <a:r>
              <a:rPr lang="zh-TW" altLang="en-US" sz="2400" dirty="0">
                <a:solidFill>
                  <a:srgbClr val="00B0F0"/>
                </a:solidFill>
                <a:ea typeface="ＭＳ Ｐゴシック" pitchFamily="34" charset="-128"/>
              </a:rPr>
              <a:t>叫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absolute code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can be generated; must recompile code if starting location changes</a:t>
            </a:r>
            <a:r>
              <a:rPr lang="zh-TW" altLang="en-US" sz="2400" dirty="0">
                <a:ea typeface="ＭＳ Ｐゴシック" pitchFamily="34" charset="-128"/>
              </a:rPr>
              <a:t>   所以通常不要用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Load time</a:t>
            </a:r>
            <a:r>
              <a:rPr lang="en-US" altLang="zh-TW" sz="2400" dirty="0">
                <a:ea typeface="ＭＳ Ｐゴシック" pitchFamily="34" charset="-128"/>
              </a:rPr>
              <a:t>:  Must generate 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relocatable code</a:t>
            </a:r>
            <a:r>
              <a:rPr lang="en-US" altLang="zh-TW" sz="2400" dirty="0">
                <a:ea typeface="ＭＳ Ｐゴシック" pitchFamily="34" charset="-128"/>
              </a:rPr>
              <a:t> if memory location is not known at compile time </a:t>
            </a:r>
            <a:r>
              <a:rPr lang="zh-TW" altLang="en-US" sz="2400" dirty="0">
                <a:ea typeface="ＭＳ Ｐゴシック" pitchFamily="34" charset="-128"/>
              </a:rPr>
              <a:t>相對位置  但開始執行決定後就不動了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Execution time</a:t>
            </a:r>
            <a:r>
              <a:rPr lang="en-US" altLang="zh-TW" sz="2400" dirty="0">
                <a:ea typeface="ＭＳ Ｐゴシック" pitchFamily="34" charset="-128"/>
              </a:rPr>
              <a:t>:  Binding delayed until run time if the process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can be moved during its execution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 執行中也可以移動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from one memory segment to another.  Need hardware support for address maps (e.g., base and limit</a:t>
            </a:r>
            <a:r>
              <a:rPr lang="en-US" altLang="zh-TW" sz="2400" i="1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in Linux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656" y="1163036"/>
            <a:ext cx="7955739" cy="485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26"/>
          <p:cNvSpPr txBox="1">
            <a:spLocks noChangeArrowheads="1"/>
          </p:cNvSpPr>
          <p:nvPr/>
        </p:nvSpPr>
        <p:spPr bwMode="auto">
          <a:xfrm>
            <a:off x="6580734" y="5916601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545019" y="3531472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431626" y="41883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286702" y="38835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157543" y="4209389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>
                <a:ea typeface="ＭＳ Ｐゴシック" pitchFamily="34" charset="-128"/>
              </a:rPr>
              <a:t>End of Chapter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444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Multistep Processing of a User Program 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1146237"/>
            <a:ext cx="2986087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202620" y="1781502"/>
            <a:ext cx="1119353" cy="8828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260427" y="4240923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334000" y="5817472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2233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vs. Physical Address Space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763" y="1083329"/>
            <a:ext cx="8098334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The concept of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2800" dirty="0">
                <a:ea typeface="ＭＳ Ｐゴシック" pitchFamily="34" charset="-128"/>
              </a:rPr>
              <a:t>that is bound to a separate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physical address space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is central to proper memory management</a:t>
            </a: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generated by the CPU</a:t>
            </a:r>
            <a:r>
              <a:rPr lang="en-US" altLang="zh-TW" sz="2800" dirty="0">
                <a:ea typeface="ＭＳ Ｐゴシック" pitchFamily="34" charset="-128"/>
              </a:rPr>
              <a:t>;  also referred to as </a:t>
            </a:r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  <a:r>
              <a:rPr lang="zh-TW" altLang="en-US" sz="2800" b="1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endParaRPr lang="en-US" altLang="zh-TW" sz="2800" b="1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Physical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address seen by the memory unit</a:t>
            </a:r>
            <a:r>
              <a:rPr lang="zh-TW" altLang="en-US" sz="2800" dirty="0">
                <a:ea typeface="ＭＳ Ｐゴシック" pitchFamily="34" charset="-128"/>
              </a:rPr>
              <a:t>真正的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位址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Logical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are the same </a:t>
            </a:r>
            <a:r>
              <a:rPr lang="en-US" altLang="zh-TW" sz="2800" dirty="0">
                <a:ea typeface="ＭＳ Ｐゴシック" pitchFamily="34" charset="-128"/>
              </a:rPr>
              <a:t>in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compile-time</a:t>
            </a:r>
            <a:r>
              <a:rPr lang="en-US" altLang="zh-TW" sz="2800" dirty="0">
                <a:ea typeface="ＭＳ Ｐゴシック" pitchFamily="34" charset="-128"/>
              </a:rPr>
              <a:t> and load-time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address-binding</a:t>
            </a:r>
            <a:r>
              <a:rPr lang="en-US" altLang="zh-TW" sz="2800" dirty="0">
                <a:ea typeface="ＭＳ Ｐゴシック" pitchFamily="34" charset="-128"/>
              </a:rPr>
              <a:t> schemes; logical (virtual)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differ in execution-time address-binding scheme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ea typeface="ＭＳ Ｐゴシック" pitchFamily="34" charset="-128"/>
              </a:rPr>
              <a:t>Memory-Management Unit (</a:t>
            </a:r>
            <a:r>
              <a:rPr lang="en-US" altLang="zh-TW" dirty="0">
                <a:ea typeface="ＭＳ Ｐゴシック" pitchFamily="34" charset="-128"/>
              </a:rPr>
              <a:t>MMU</a:t>
            </a:r>
            <a:r>
              <a:rPr lang="en-US" altLang="zh-TW" sz="4000" dirty="0">
                <a:ea typeface="ＭＳ Ｐゴシック" pitchFamily="34" charset="-128"/>
              </a:rPr>
              <a:t>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7850188" cy="4483100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Hardware device </a:t>
            </a:r>
            <a:r>
              <a:rPr lang="en-US" altLang="zh-TW" sz="2800" dirty="0">
                <a:ea typeface="ＭＳ Ｐゴシック" pitchFamily="34" charset="-128"/>
              </a:rPr>
              <a:t>that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maps</a:t>
            </a:r>
            <a:r>
              <a:rPr lang="en-US" altLang="zh-TW" sz="2800" dirty="0">
                <a:ea typeface="ＭＳ Ｐゴシック" pitchFamily="34" charset="-128"/>
              </a:rPr>
              <a:t> virtual to physical address   </a:t>
            </a:r>
            <a:r>
              <a:rPr lang="en-US" altLang="zh-TW" sz="2800" dirty="0" err="1">
                <a:ea typeface="ＭＳ Ｐゴシック" pitchFamily="34" charset="-128"/>
              </a:rPr>
              <a:t>mmu</a:t>
            </a:r>
            <a:r>
              <a:rPr lang="zh-TW" altLang="en-US" sz="2800" dirty="0">
                <a:ea typeface="ＭＳ Ｐゴシック" pitchFamily="34" charset="-128"/>
              </a:rPr>
              <a:t>功用</a:t>
            </a:r>
            <a:r>
              <a:rPr lang="en-US" altLang="zh-TW" sz="2800" dirty="0">
                <a:ea typeface="ＭＳ Ｐゴシック" pitchFamily="34" charset="-128"/>
              </a:rPr>
              <a:t>:</a:t>
            </a:r>
            <a:r>
              <a:rPr lang="en-US" altLang="zh-TW" sz="2800" dirty="0" err="1">
                <a:ea typeface="ＭＳ Ｐゴシック" pitchFamily="34" charset="-128"/>
              </a:rPr>
              <a:t>vir</a:t>
            </a:r>
            <a:r>
              <a:rPr lang="zh-TW" altLang="en-US" sz="2800" dirty="0">
                <a:ea typeface="ＭＳ Ｐゴシック" pitchFamily="34" charset="-128"/>
              </a:rPr>
              <a:t>轉</a:t>
            </a:r>
            <a:r>
              <a:rPr lang="en-US" altLang="zh-TW" sz="2800" dirty="0" err="1">
                <a:ea typeface="ＭＳ Ｐゴシック" pitchFamily="34" charset="-128"/>
              </a:rPr>
              <a:t>phy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In MMU scheme, the value in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relocation register </a:t>
            </a:r>
            <a:r>
              <a:rPr lang="en-US" altLang="zh-TW" sz="2800" dirty="0">
                <a:ea typeface="ＭＳ Ｐゴシック" pitchFamily="34" charset="-128"/>
              </a:rPr>
              <a:t>is added to every address generated by a user process at the time it is sent to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^^</a:t>
            </a:r>
            <a:r>
              <a:rPr lang="zh-TW" altLang="en-US" sz="2800" dirty="0">
                <a:ea typeface="ＭＳ Ｐゴシック" pitchFamily="34" charset="-128"/>
              </a:rPr>
              <a:t>相對位址加上初始位址才是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的位址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The user program deals with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logical</a:t>
            </a:r>
            <a:r>
              <a:rPr lang="en-US" altLang="zh-TW" sz="2800" dirty="0">
                <a:ea typeface="ＭＳ Ｐゴシック" pitchFamily="34" charset="-128"/>
              </a:rPr>
              <a:t> addresses; it never sees the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real</a:t>
            </a:r>
            <a:r>
              <a:rPr lang="en-US" altLang="zh-TW" sz="2800" dirty="0">
                <a:ea typeface="ＭＳ Ｐゴシック" pitchFamily="34" charset="-128"/>
              </a:rPr>
              <a:t>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23636</TotalTime>
  <Words>3536</Words>
  <Application>Microsoft Office PowerPoint</Application>
  <PresentationFormat>On-screen Show (4:3)</PresentationFormat>
  <Paragraphs>423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Monotype Sorts</vt:lpstr>
      <vt:lpstr>Arial</vt:lpstr>
      <vt:lpstr>Candara</vt:lpstr>
      <vt:lpstr>Helvetica</vt:lpstr>
      <vt:lpstr>Times New Roman</vt:lpstr>
      <vt:lpstr>Verdana</vt:lpstr>
      <vt:lpstr>Webdings</vt:lpstr>
      <vt:lpstr>Wingdings</vt:lpstr>
      <vt:lpstr>1_os-8</vt:lpstr>
      <vt:lpstr>Chapter 8:  Memory-Management Strategies</vt:lpstr>
      <vt:lpstr>Chapter 8:  Memory Management Strategies</vt:lpstr>
      <vt:lpstr>Objectives</vt:lpstr>
      <vt:lpstr>Background</vt:lpstr>
      <vt:lpstr>Base and Limit Registers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relocation register</vt:lpstr>
      <vt:lpstr>Dynamic Loading</vt:lpstr>
      <vt:lpstr>Dynamic Linking</vt:lpstr>
      <vt:lpstr>Swapping</vt:lpstr>
      <vt:lpstr>Swapping</vt:lpstr>
      <vt:lpstr>Schematic View of Swapping</vt:lpstr>
      <vt:lpstr>Contiguous Allocation連續記憶體</vt:lpstr>
      <vt:lpstr>Hardware Support for Relocation and Limit Registers</vt:lpstr>
      <vt:lpstr>Contiguous Allocation (Cont)</vt:lpstr>
      <vt:lpstr>Dynamic Storage-Allocation Problem</vt:lpstr>
      <vt:lpstr>Fragmentation</vt:lpstr>
      <vt:lpstr>Paging</vt:lpstr>
      <vt:lpstr>Address Translation Scheme</vt:lpstr>
      <vt:lpstr>Paging Hardware</vt:lpstr>
      <vt:lpstr>Paging Model of Logical and Physical Memory</vt:lpstr>
      <vt:lpstr>Paging Example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Segmentation Architecture (Cont.)</vt:lpstr>
      <vt:lpstr>Example of Segmentation</vt:lpstr>
      <vt:lpstr>Example: The Intel Pentium</vt:lpstr>
      <vt:lpstr>Pentium Segmentation</vt:lpstr>
      <vt:lpstr>Pentium Segmentation</vt:lpstr>
      <vt:lpstr>Intel Pentium Segmentation</vt:lpstr>
      <vt:lpstr>Pentium Paging</vt:lpstr>
      <vt:lpstr>Pentium Paging Architecture</vt:lpstr>
      <vt:lpstr>Linux on Pentium Systems</vt:lpstr>
      <vt:lpstr>Linear Address in Linux</vt:lpstr>
      <vt:lpstr>Three-level Paging in Linux</vt:lpstr>
      <vt:lpstr>End of Chapter 8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214</cp:revision>
  <cp:lastPrinted>2001-06-14T14:14:54Z</cp:lastPrinted>
  <dcterms:created xsi:type="dcterms:W3CDTF">2008-07-20T15:16:37Z</dcterms:created>
  <dcterms:modified xsi:type="dcterms:W3CDTF">2020-05-10T02:36:19Z</dcterms:modified>
</cp:coreProperties>
</file>